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gif" ContentType="image/gif"/>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30"/>
  </p:notesMasterIdLst>
  <p:sldIdLst>
    <p:sldId id="256" r:id="rId2"/>
    <p:sldId id="257" r:id="rId3"/>
    <p:sldId id="259" r:id="rId4"/>
    <p:sldId id="264" r:id="rId5"/>
    <p:sldId id="281" r:id="rId6"/>
    <p:sldId id="282" r:id="rId7"/>
    <p:sldId id="280" r:id="rId8"/>
    <p:sldId id="274" r:id="rId9"/>
    <p:sldId id="279" r:id="rId10"/>
    <p:sldId id="283" r:id="rId11"/>
    <p:sldId id="284" r:id="rId12"/>
    <p:sldId id="276" r:id="rId13"/>
    <p:sldId id="285" r:id="rId14"/>
    <p:sldId id="286" r:id="rId15"/>
    <p:sldId id="278" r:id="rId16"/>
    <p:sldId id="287" r:id="rId17"/>
    <p:sldId id="288" r:id="rId18"/>
    <p:sldId id="289" r:id="rId19"/>
    <p:sldId id="290" r:id="rId20"/>
    <p:sldId id="291" r:id="rId21"/>
    <p:sldId id="292" r:id="rId22"/>
    <p:sldId id="293" r:id="rId23"/>
    <p:sldId id="294" r:id="rId24"/>
    <p:sldId id="295" r:id="rId25"/>
    <p:sldId id="296" r:id="rId26"/>
    <p:sldId id="297" r:id="rId27"/>
    <p:sldId id="265" r:id="rId28"/>
    <p:sldId id="271" r:id="rId2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217" autoAdjust="0"/>
    <p:restoredTop sz="77469" autoAdjust="0"/>
  </p:normalViewPr>
  <p:slideViewPr>
    <p:cSldViewPr snapToGrid="0">
      <p:cViewPr>
        <p:scale>
          <a:sx n="50" d="100"/>
          <a:sy n="50" d="100"/>
        </p:scale>
        <p:origin x="-1866" y="-31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790BB52-8A11-4561-8817-436DC0894D1F}" type="datetimeFigureOut">
              <a:rPr lang="en-US"/>
              <a:pPr>
                <a:defRPr/>
              </a:pPr>
              <a:t>3/7/2011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9C5919B1-6F01-428D-8FC3-45150993D38D}"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My topic is the Indian Removal Act of 1830 and the Trail of Tears. My title is Forced Movement: the Indian Removal Act. This is an introductory video on the Indian Removal Act.</a:t>
            </a:r>
          </a:p>
        </p:txBody>
      </p:sp>
      <p:sp>
        <p:nvSpPr>
          <p:cNvPr id="153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789464B-D05C-487F-9B93-F3D7CCBE6428}" type="slidenum">
              <a:rPr lang="en-US"/>
              <a:pPr fontAlgn="base">
                <a:spcBef>
                  <a:spcPct val="0"/>
                </a:spcBef>
                <a:spcAft>
                  <a:spcPct val="0"/>
                </a:spcAft>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The Seminoles did not allow a peaceful removal. America fought three Seminole wars, one of which lasted seven years. The Seminole wars were the costliest wars, up to that time period. And by 1840, all or most Seminoles were moved by force.</a:t>
            </a:r>
          </a:p>
        </p:txBody>
      </p:sp>
      <p:sp>
        <p:nvSpPr>
          <p:cNvPr id="337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8796C7B-15A2-4A98-8F3B-A00652C7B333}" type="slidenum">
              <a:rPr lang="en-US"/>
              <a:pPr fontAlgn="base">
                <a:spcBef>
                  <a:spcPct val="0"/>
                </a:spcBef>
                <a:spcAft>
                  <a:spcPct val="0"/>
                </a:spcAft>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The Cherokee removal was probably the most difficult and tragic removal of the five. Cherokee territory lies mostly in the state of Georgia, and in 1828, two years before the Indian Removal act was put into action, gold was found in northern Georgia, where the Cherokees resided. This caused many problems for Cherokees, because of the large amount of trespassers. </a:t>
            </a:r>
          </a:p>
        </p:txBody>
      </p:sp>
      <p:sp>
        <p:nvSpPr>
          <p:cNvPr id="358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8691772-B4C9-4BE7-AA3B-5F61D8918C6B}" type="slidenum">
              <a:rPr lang="en-US"/>
              <a:pPr fontAlgn="base">
                <a:spcBef>
                  <a:spcPct val="0"/>
                </a:spcBef>
                <a:spcAft>
                  <a:spcPct val="0"/>
                </a:spcAft>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Instead of taking physical actions like the Seminoles, the Cherokee Nation went to court. Their first case went to the Supreme Court became known as the Cherokee Nation vs. Georgia. Georgia tried to impose laws on the Cherokees, like they did the Creeks, but the Cherokees would not move. Chief Justice John Marshall refused to stop Georgia from imposing the law, because the Cherokee Nation was not a sovereign nation. However, he did not make the Cherokees move either. </a:t>
            </a:r>
          </a:p>
        </p:txBody>
      </p:sp>
      <p:sp>
        <p:nvSpPr>
          <p:cNvPr id="378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ADFEB1A-72D9-4914-B5F6-DA5A1148E950}" type="slidenum">
              <a:rPr lang="en-US"/>
              <a:pPr fontAlgn="base">
                <a:spcBef>
                  <a:spcPct val="0"/>
                </a:spcBef>
                <a:spcAft>
                  <a:spcPct val="0"/>
                </a:spcAft>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In the second court case, </a:t>
            </a:r>
            <a:r>
              <a:rPr lang="en-US" i="1" smtClean="0"/>
              <a:t>Worcester vs. Georgia </a:t>
            </a:r>
            <a:r>
              <a:rPr lang="en-US" smtClean="0"/>
              <a:t>(1832)</a:t>
            </a:r>
            <a:r>
              <a:rPr lang="en-US" i="1" smtClean="0"/>
              <a:t>, </a:t>
            </a:r>
            <a:r>
              <a:rPr lang="en-US" smtClean="0"/>
              <a:t>the court ruled that Georgia couldn’t impose laws on the Cherokee people because Georgia laws had no standing in Cherokee Territory. This was a major victory for the Cherokee people.</a:t>
            </a:r>
          </a:p>
          <a:p>
            <a:pPr>
              <a:spcBef>
                <a:spcPct val="0"/>
              </a:spcBef>
            </a:pPr>
            <a:endParaRPr lang="en-US" smtClean="0"/>
          </a:p>
        </p:txBody>
      </p:sp>
      <p:sp>
        <p:nvSpPr>
          <p:cNvPr id="3993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9B33224-AE03-4BAB-9A60-3523243DFA21}" type="slidenum">
              <a:rPr lang="en-US"/>
              <a:pPr fontAlgn="base">
                <a:spcBef>
                  <a:spcPct val="0"/>
                </a:spcBef>
                <a:spcAft>
                  <a:spcPct val="0"/>
                </a:spcAft>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p:cNvSpPr>
          <p:nvPr>
            <p:ph type="sldImg"/>
          </p:nvPr>
        </p:nvSpPr>
        <p:spPr bwMode="auto">
          <a:noFill/>
          <a:ln>
            <a:solidFill>
              <a:srgbClr val="000000"/>
            </a:solidFill>
            <a:miter lim="800000"/>
            <a:headEnd/>
            <a:tailEnd/>
          </a:ln>
        </p:spPr>
      </p:sp>
      <p:sp>
        <p:nvSpPr>
          <p:cNvPr id="430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The Cherokees had very little food and shelter</a:t>
            </a:r>
          </a:p>
          <a:p>
            <a:pPr>
              <a:spcBef>
                <a:spcPct val="0"/>
              </a:spcBef>
            </a:pPr>
            <a:r>
              <a:rPr lang="en-US" smtClean="0"/>
              <a:t>4,000/15,000 Cherokees died on the Trail</a:t>
            </a:r>
          </a:p>
          <a:p>
            <a:pPr>
              <a:spcBef>
                <a:spcPct val="0"/>
              </a:spcBef>
            </a:pPr>
            <a:r>
              <a:rPr lang="en-US" smtClean="0"/>
              <a:t>Very many died from disease and hunger</a:t>
            </a:r>
          </a:p>
          <a:p>
            <a:pPr>
              <a:spcBef>
                <a:spcPct val="0"/>
              </a:spcBef>
            </a:pPr>
            <a:endParaRPr lang="en-US" smtClean="0"/>
          </a:p>
        </p:txBody>
      </p:sp>
      <p:sp>
        <p:nvSpPr>
          <p:cNvPr id="430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3B7B2D4-BEC9-41E2-AE93-ABFCFA119AB1}" type="slidenum">
              <a:rPr lang="en-US"/>
              <a:pPr fontAlgn="base">
                <a:spcBef>
                  <a:spcPct val="0"/>
                </a:spcBef>
                <a:spcAft>
                  <a:spcPct val="0"/>
                </a:spcAft>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p:cNvSpPr>
          <p:nvPr>
            <p:ph type="sldImg"/>
          </p:nvPr>
        </p:nvSpPr>
        <p:spPr bwMode="auto">
          <a:noFill/>
          <a:ln>
            <a:solidFill>
              <a:srgbClr val="000000"/>
            </a:solidFill>
            <a:miter lim="800000"/>
            <a:headEnd/>
            <a:tailEnd/>
          </a:ln>
        </p:spPr>
      </p:sp>
      <p:sp>
        <p:nvSpPr>
          <p:cNvPr id="450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50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16E669F-56DD-42F1-833D-4612528EDEA6}" type="slidenum">
              <a:rPr lang="en-US"/>
              <a:pPr fontAlgn="base">
                <a:spcBef>
                  <a:spcPct val="0"/>
                </a:spcBef>
                <a:spcAft>
                  <a:spcPct val="0"/>
                </a:spcAft>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It created more room for American settlers east of the Mississippi</a:t>
            </a:r>
          </a:p>
          <a:p>
            <a:pPr>
              <a:spcBef>
                <a:spcPct val="0"/>
              </a:spcBef>
            </a:pPr>
            <a:endParaRPr lang="en-US" smtClean="0"/>
          </a:p>
        </p:txBody>
      </p:sp>
      <p:sp>
        <p:nvSpPr>
          <p:cNvPr id="471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BB3A920-26E7-4127-9423-F5927D25EAA4}" type="slidenum">
              <a:rPr lang="en-US"/>
              <a:pPr fontAlgn="base">
                <a:spcBef>
                  <a:spcPct val="0"/>
                </a:spcBef>
                <a:spcAft>
                  <a:spcPct val="0"/>
                </a:spcAft>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p:cNvSpPr>
          <p:nvPr>
            <p:ph type="sldImg"/>
          </p:nvPr>
        </p:nvSpPr>
        <p:spPr bwMode="auto">
          <a:noFill/>
          <a:ln>
            <a:solidFill>
              <a:srgbClr val="000000"/>
            </a:solidFill>
            <a:miter lim="800000"/>
            <a:headEnd/>
            <a:tailEnd/>
          </a:ln>
        </p:spPr>
      </p:sp>
      <p:sp>
        <p:nvSpPr>
          <p:cNvPr id="491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Showed/proved government power</a:t>
            </a:r>
          </a:p>
          <a:p>
            <a:pPr>
              <a:spcBef>
                <a:spcPct val="0"/>
              </a:spcBef>
            </a:pPr>
            <a:endParaRPr lang="en-US" smtClean="0"/>
          </a:p>
        </p:txBody>
      </p:sp>
      <p:sp>
        <p:nvSpPr>
          <p:cNvPr id="491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A87891C-44FF-4B42-A880-124E2545210F}" type="slidenum">
              <a:rPr lang="en-US"/>
              <a:pPr fontAlgn="base">
                <a:spcBef>
                  <a:spcPct val="0"/>
                </a:spcBef>
                <a:spcAft>
                  <a:spcPct val="0"/>
                </a:spcAft>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p:cNvSpPr>
          <p:nvPr>
            <p:ph type="sldImg"/>
          </p:nvPr>
        </p:nvSpPr>
        <p:spPr bwMode="auto">
          <a:noFill/>
          <a:ln>
            <a:solidFill>
              <a:srgbClr val="000000"/>
            </a:solidFill>
            <a:miter lim="800000"/>
            <a:headEnd/>
            <a:tailEnd/>
          </a:ln>
        </p:spPr>
      </p:sp>
      <p:sp>
        <p:nvSpPr>
          <p:cNvPr id="5120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More gold was found in the Georgia Gold Rush</a:t>
            </a:r>
          </a:p>
        </p:txBody>
      </p:sp>
      <p:sp>
        <p:nvSpPr>
          <p:cNvPr id="512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F57106D-1B56-4D50-8A57-39B563117289}" type="slidenum">
              <a:rPr lang="en-US"/>
              <a:pPr fontAlgn="base">
                <a:spcBef>
                  <a:spcPct val="0"/>
                </a:spcBef>
                <a:spcAft>
                  <a:spcPct val="0"/>
                </a:spcAft>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p:cNvSpPr>
          <p:nvPr>
            <p:ph type="sldImg"/>
          </p:nvPr>
        </p:nvSpPr>
        <p:spPr bwMode="auto">
          <a:noFill/>
          <a:ln>
            <a:solidFill>
              <a:srgbClr val="000000"/>
            </a:solidFill>
            <a:miter lim="800000"/>
            <a:headEnd/>
            <a:tailEnd/>
          </a:ln>
        </p:spPr>
      </p:sp>
      <p:sp>
        <p:nvSpPr>
          <p:cNvPr id="532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Trained the Army</a:t>
            </a:r>
          </a:p>
        </p:txBody>
      </p:sp>
      <p:sp>
        <p:nvSpPr>
          <p:cNvPr id="532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CD85970-4C07-49BA-93C1-CC4C42C8C7A9}" type="slidenum">
              <a:rPr lang="en-US"/>
              <a:pPr fontAlgn="base">
                <a:spcBef>
                  <a:spcPct val="0"/>
                </a:spcBef>
                <a:spcAft>
                  <a:spcPct val="0"/>
                </a:spcAft>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I have two objectives. My first is for you to explain what Andrew Jackson was trying to accomplish with the Indian Removal Act, and my second is for you to determine if Andrew Jackson made a good decision by enforcing the Indian Removal Act.</a:t>
            </a:r>
          </a:p>
        </p:txBody>
      </p:sp>
      <p:sp>
        <p:nvSpPr>
          <p:cNvPr id="174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CE6E67A-FA3C-46E7-9BB0-7894178987A3}" type="slidenum">
              <a:rPr lang="en-US"/>
              <a:pPr fontAlgn="base">
                <a:spcBef>
                  <a:spcPct val="0"/>
                </a:spcBef>
                <a:spcAft>
                  <a:spcPct val="0"/>
                </a:spcAft>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p:cNvSpPr>
          <p:nvPr>
            <p:ph type="sldImg"/>
          </p:nvPr>
        </p:nvSpPr>
        <p:spPr bwMode="auto">
          <a:noFill/>
          <a:ln>
            <a:solidFill>
              <a:srgbClr val="000000"/>
            </a:solidFill>
            <a:miter lim="800000"/>
            <a:headEnd/>
            <a:tailEnd/>
          </a:ln>
        </p:spPr>
      </p:sp>
      <p:sp>
        <p:nvSpPr>
          <p:cNvPr id="552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Created a National Park/historic site</a:t>
            </a:r>
          </a:p>
        </p:txBody>
      </p:sp>
      <p:sp>
        <p:nvSpPr>
          <p:cNvPr id="552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739E434-48CB-49AE-9DD0-AB807157C57C}" type="slidenum">
              <a:rPr lang="en-US"/>
              <a:pPr fontAlgn="base">
                <a:spcBef>
                  <a:spcPct val="0"/>
                </a:spcBef>
                <a:spcAft>
                  <a:spcPct val="0"/>
                </a:spcAft>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p:cNvSpPr>
          <p:nvPr>
            <p:ph type="sldImg"/>
          </p:nvPr>
        </p:nvSpPr>
        <p:spPr bwMode="auto">
          <a:noFill/>
          <a:ln>
            <a:solidFill>
              <a:srgbClr val="000000"/>
            </a:solidFill>
            <a:miter lim="800000"/>
            <a:headEnd/>
            <a:tailEnd/>
          </a:ln>
        </p:spPr>
      </p:sp>
      <p:sp>
        <p:nvSpPr>
          <p:cNvPr id="5734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Over 4,000 Cherokees died on the Trail of Tears</a:t>
            </a:r>
          </a:p>
          <a:p>
            <a:pPr>
              <a:spcBef>
                <a:spcPct val="0"/>
              </a:spcBef>
            </a:pPr>
            <a:r>
              <a:rPr lang="en-US" smtClean="0"/>
              <a:t>Over 1,000 Choctaws died on the 500 mile walk</a:t>
            </a:r>
          </a:p>
        </p:txBody>
      </p:sp>
      <p:sp>
        <p:nvSpPr>
          <p:cNvPr id="573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4205A91-AC4C-4DFC-8E54-AD01AF6BFF31}" type="slidenum">
              <a:rPr lang="en-US"/>
              <a:pPr fontAlgn="base">
                <a:spcBef>
                  <a:spcPct val="0"/>
                </a:spcBef>
                <a:spcAft>
                  <a:spcPct val="0"/>
                </a:spcAft>
              </a:pPr>
              <a:t>22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p:cNvSpPr>
          <p:nvPr>
            <p:ph type="sldImg"/>
          </p:nvPr>
        </p:nvSpPr>
        <p:spPr bwMode="auto">
          <a:noFill/>
          <a:ln>
            <a:solidFill>
              <a:srgbClr val="000000"/>
            </a:solidFill>
            <a:miter lim="800000"/>
            <a:headEnd/>
            <a:tailEnd/>
          </a:ln>
        </p:spPr>
      </p:sp>
      <p:sp>
        <p:nvSpPr>
          <p:cNvPr id="5939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Over 4,000 Cherokees died on the Trail of tears</a:t>
            </a:r>
          </a:p>
        </p:txBody>
      </p:sp>
      <p:sp>
        <p:nvSpPr>
          <p:cNvPr id="593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8483FB1-C6D8-4747-A16F-38555A5767F8}" type="slidenum">
              <a:rPr lang="en-US"/>
              <a:pPr fontAlgn="base">
                <a:spcBef>
                  <a:spcPct val="0"/>
                </a:spcBef>
                <a:spcAft>
                  <a:spcPct val="0"/>
                </a:spcAft>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p:cNvSpPr>
            <a:spLocks noGrp="1" noRot="1" noChangeAspect="1"/>
          </p:cNvSpPr>
          <p:nvPr>
            <p:ph type="sldImg"/>
          </p:nvPr>
        </p:nvSpPr>
        <p:spPr bwMode="auto">
          <a:noFill/>
          <a:ln>
            <a:solidFill>
              <a:srgbClr val="000000"/>
            </a:solidFill>
            <a:miter lim="800000"/>
            <a:headEnd/>
            <a:tailEnd/>
          </a:ln>
        </p:spPr>
      </p:sp>
      <p:sp>
        <p:nvSpPr>
          <p:cNvPr id="6144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Not enough tents, food, blankets, shoes, winter clothes, or other supplies</a:t>
            </a:r>
          </a:p>
          <a:p>
            <a:pPr>
              <a:spcBef>
                <a:spcPct val="0"/>
              </a:spcBef>
            </a:pPr>
            <a:endParaRPr lang="en-US" smtClean="0"/>
          </a:p>
        </p:txBody>
      </p:sp>
      <p:sp>
        <p:nvSpPr>
          <p:cNvPr id="614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3DC5C21-BB6C-497B-A106-4223F14A64BD}" type="slidenum">
              <a:rPr lang="en-US"/>
              <a:pPr fontAlgn="base">
                <a:spcBef>
                  <a:spcPct val="0"/>
                </a:spcBef>
                <a:spcAft>
                  <a:spcPct val="0"/>
                </a:spcAft>
              </a:pPr>
              <a:t>24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p:cNvSpPr>
          <p:nvPr>
            <p:ph type="sldImg"/>
          </p:nvPr>
        </p:nvSpPr>
        <p:spPr bwMode="auto">
          <a:noFill/>
          <a:ln>
            <a:solidFill>
              <a:srgbClr val="000000"/>
            </a:solidFill>
            <a:miter lim="800000"/>
            <a:headEnd/>
            <a:tailEnd/>
          </a:ln>
        </p:spPr>
      </p:sp>
      <p:sp>
        <p:nvSpPr>
          <p:cNvPr id="6349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Native Americans couldn’t rebuild their lives in the new territory</a:t>
            </a:r>
          </a:p>
          <a:p>
            <a:pPr>
              <a:spcBef>
                <a:spcPct val="0"/>
              </a:spcBef>
            </a:pPr>
            <a:endParaRPr lang="en-US" smtClean="0"/>
          </a:p>
        </p:txBody>
      </p:sp>
      <p:sp>
        <p:nvSpPr>
          <p:cNvPr id="634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E7A78D3-BD75-4B38-8178-86162E42DBC2}" type="slidenum">
              <a:rPr lang="en-US"/>
              <a:pPr fontAlgn="base">
                <a:spcBef>
                  <a:spcPct val="0"/>
                </a:spcBef>
                <a:spcAft>
                  <a:spcPct val="0"/>
                </a:spcAft>
              </a:pPr>
              <a:t>25</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bwMode="auto">
          <a:noFill/>
          <a:ln>
            <a:solidFill>
              <a:srgbClr val="000000"/>
            </a:solidFill>
            <a:miter lim="800000"/>
            <a:headEnd/>
            <a:tailEnd/>
          </a:ln>
        </p:spPr>
      </p:sp>
      <p:sp>
        <p:nvSpPr>
          <p:cNvPr id="6553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Spread many diseases</a:t>
            </a:r>
          </a:p>
          <a:p>
            <a:pPr>
              <a:spcBef>
                <a:spcPct val="0"/>
              </a:spcBef>
            </a:pPr>
            <a:endParaRPr lang="en-US" smtClean="0"/>
          </a:p>
        </p:txBody>
      </p:sp>
      <p:sp>
        <p:nvSpPr>
          <p:cNvPr id="6553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EE9F825-7711-429F-946B-CF8AB7D37737}" type="slidenum">
              <a:rPr lang="en-US"/>
              <a:pPr fontAlgn="base">
                <a:spcBef>
                  <a:spcPct val="0"/>
                </a:spcBef>
                <a:spcAft>
                  <a:spcPct val="0"/>
                </a:spcAft>
              </a:pPr>
              <a:t>26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p:cNvSpPr>
          <p:nvPr>
            <p:ph type="sldImg"/>
          </p:nvPr>
        </p:nvSpPr>
        <p:spPr bwMode="auto">
          <a:noFill/>
          <a:ln>
            <a:solidFill>
              <a:srgbClr val="000000"/>
            </a:solidFill>
            <a:miter lim="800000"/>
            <a:headEnd/>
            <a:tailEnd/>
          </a:ln>
        </p:spPr>
      </p:sp>
      <p:sp>
        <p:nvSpPr>
          <p:cNvPr id="675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75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D6C9A4D-F21E-4413-8FCB-075121C7FF06}" type="slidenum">
              <a:rPr lang="en-US"/>
              <a:pPr fontAlgn="base">
                <a:spcBef>
                  <a:spcPct val="0"/>
                </a:spcBef>
                <a:spcAft>
                  <a:spcPct val="0"/>
                </a:spcAft>
              </a:pPr>
              <a:t>27</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lide Image Placeholder 1"/>
          <p:cNvSpPr>
            <a:spLocks noGrp="1" noRot="1" noChangeAspect="1"/>
          </p:cNvSpPr>
          <p:nvPr>
            <p:ph type="sldImg"/>
          </p:nvPr>
        </p:nvSpPr>
        <p:spPr bwMode="auto">
          <a:noFill/>
          <a:ln>
            <a:solidFill>
              <a:srgbClr val="000000"/>
            </a:solidFill>
            <a:miter lim="800000"/>
            <a:headEnd/>
            <a:tailEnd/>
          </a:ln>
        </p:spPr>
      </p:sp>
      <p:sp>
        <p:nvSpPr>
          <p:cNvPr id="6963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96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28CCD52-5962-48DA-AD88-1ED382D38310}" type="slidenum">
              <a:rPr lang="en-US"/>
              <a:pPr fontAlgn="base">
                <a:spcBef>
                  <a:spcPct val="0"/>
                </a:spcBef>
                <a:spcAft>
                  <a:spcPct val="0"/>
                </a:spcAft>
              </a:pPr>
              <a:t>28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This is Andrew Jackson. He played a major role in the First Seminole War and the Battle of New Orleans. He was considered a war hawk and given many nicknames including Old Hickory and Sharp Knife. Andrew Jackson was a very controversial president, and the acts he passed were probably some of the most debated at the time. He passed the Indian Removal Act in 1830, barely a year after his first term as president. </a:t>
            </a:r>
          </a:p>
        </p:txBody>
      </p:sp>
      <p:sp>
        <p:nvSpPr>
          <p:cNvPr id="194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EA9713D-ED4B-46AD-A6C8-4AA5FAB4E0BE}" type="slidenum">
              <a:rPr lang="en-US"/>
              <a:pPr fontAlgn="base">
                <a:spcBef>
                  <a:spcPct val="0"/>
                </a:spcBef>
                <a:spcAft>
                  <a:spcPct val="0"/>
                </a:spcAft>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This is a map of the affected areas resulting from Indian Removal Act. There were five main tribes that were affected, known as the five civilized tribes: The Creeks, the Choctaws, the Chickasaws, the Seminoles, and the Cherokees. As you can see, the five tribes were to follow different routes that would lead them into Indian Reservations west of the Mississippi, land gained in the Louisiana Purchase. </a:t>
            </a:r>
          </a:p>
        </p:txBody>
      </p:sp>
      <p:sp>
        <p:nvSpPr>
          <p:cNvPr id="215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067F841-5AA6-48CA-820A-FD0C75AF0A5A}" type="slidenum">
              <a:rPr lang="en-US"/>
              <a:pPr fontAlgn="base">
                <a:spcBef>
                  <a:spcPct val="0"/>
                </a:spcBef>
                <a:spcAft>
                  <a:spcPct val="0"/>
                </a:spcAft>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The first treaty signed, the Treaty of Dancing Rabbit Creek, was signed on September 27 of 1830. The treaty ceded 11 million acres of land in Choctaw territory to 15 million in the Indian Reservations.</a:t>
            </a:r>
          </a:p>
        </p:txBody>
      </p:sp>
      <p:sp>
        <p:nvSpPr>
          <p:cNvPr id="235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C3BBB68-84B2-4C23-9D3F-B6C5E4148B50}" type="slidenum">
              <a:rPr lang="en-US"/>
              <a:pPr fontAlgn="base">
                <a:spcBef>
                  <a:spcPct val="0"/>
                </a:spcBef>
                <a:spcAft>
                  <a:spcPct val="0"/>
                </a:spcAft>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The Choctaw Journey was described as a second Trail of Tears. A lieutenant says that one group walked for 24 hours barefoot through the snow and ice before reaching shelter. Not nearly enough materials were provided.</a:t>
            </a:r>
          </a:p>
        </p:txBody>
      </p:sp>
      <p:sp>
        <p:nvSpPr>
          <p:cNvPr id="256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B54E0BF-8FE3-42C2-9AC3-CCCCE53F101D}" type="slidenum">
              <a:rPr lang="en-US"/>
              <a:pPr fontAlgn="base">
                <a:spcBef>
                  <a:spcPct val="0"/>
                </a:spcBef>
                <a:spcAft>
                  <a:spcPct val="0"/>
                </a:spcAft>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The Chickasaw removal was much more peaceful than those of other tribes. Instead of trading land, the Chickasaws demanded the government to pay them in exchange for their peaceful removal. Since the Chickasaws still had to move, they paid the Choctaws fifty three thousand dollars for the westernmost part of their land. The Choctaws then moved west in 1836.</a:t>
            </a:r>
          </a:p>
        </p:txBody>
      </p:sp>
      <p:sp>
        <p:nvSpPr>
          <p:cNvPr id="276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B9EBD4F-01CF-4E69-911D-789205A42189}" type="slidenum">
              <a:rPr lang="en-US"/>
              <a:pPr fontAlgn="base">
                <a:spcBef>
                  <a:spcPct val="0"/>
                </a:spcBef>
                <a:spcAft>
                  <a:spcPct val="0"/>
                </a:spcAft>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The Creeks told Sharp Knife, a nickname for Andrew Jackson, that they would keep peace if Andrew Jackson didn’t force them to move.</a:t>
            </a:r>
          </a:p>
        </p:txBody>
      </p:sp>
      <p:sp>
        <p:nvSpPr>
          <p:cNvPr id="296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D053267-B4ED-4B2A-B5B2-64B84A6FFD42}" type="slidenum">
              <a:rPr lang="en-US"/>
              <a:pPr fontAlgn="base">
                <a:spcBef>
                  <a:spcPct val="0"/>
                </a:spcBef>
                <a:spcAft>
                  <a:spcPct val="0"/>
                </a:spcAft>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However, power was granted to the state of Georgia, who then wrote and signed a law that would force the Creeks off their land. Georgia later tried to write and sign another law that would evict Cherokees, but it didn’t work.</a:t>
            </a:r>
          </a:p>
        </p:txBody>
      </p:sp>
      <p:sp>
        <p:nvSpPr>
          <p:cNvPr id="317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23FDE0E-0974-4DDF-AF41-EEAEDD266496}" type="slidenum">
              <a:rPr lang="en-US"/>
              <a:pPr fontAlgn="base">
                <a:spcBef>
                  <a:spcPct val="0"/>
                </a:spcBef>
                <a:spcAft>
                  <a:spcPct val="0"/>
                </a:spcAft>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4"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5" name="Rectangle 18"/>
          <p:cNvSpPr>
            <a:spLocks noChangeArrowheads="1"/>
          </p:cNvSpPr>
          <p:nvPr/>
        </p:nvSpPr>
        <p:spPr bwMode="white">
          <a:xfrm>
            <a:off x="8991600" y="3175"/>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6"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7"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0" name="Rectangle 11"/>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1" name="Straight Connector 6"/>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2" name="Rectangle 9"/>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15" name="Date Placeholder 27"/>
          <p:cNvSpPr>
            <a:spLocks noGrp="1"/>
          </p:cNvSpPr>
          <p:nvPr>
            <p:ph type="dt" sz="half" idx="10"/>
          </p:nvPr>
        </p:nvSpPr>
        <p:spPr/>
        <p:txBody>
          <a:bodyPr/>
          <a:lstStyle>
            <a:lvl1pPr>
              <a:defRPr/>
            </a:lvl1pPr>
          </a:lstStyle>
          <a:p>
            <a:pPr>
              <a:defRPr/>
            </a:pPr>
            <a:fld id="{FBBB4235-E44B-41E4-A732-17873CFE54DF}" type="datetimeFigureOut">
              <a:rPr lang="en-US"/>
              <a:pPr>
                <a:defRPr/>
              </a:pPr>
              <a:t>3/7/2011</a:t>
            </a:fld>
            <a:endParaRPr lang="en-US"/>
          </a:p>
        </p:txBody>
      </p:sp>
      <p:sp>
        <p:nvSpPr>
          <p:cNvPr id="16" name="Footer Placeholder 16"/>
          <p:cNvSpPr>
            <a:spLocks noGrp="1"/>
          </p:cNvSpPr>
          <p:nvPr>
            <p:ph type="ftr" sz="quarter" idx="11"/>
          </p:nvPr>
        </p:nvSpPr>
        <p:spPr/>
        <p:txBody>
          <a:bodyPr/>
          <a:lstStyle>
            <a:lvl1pPr>
              <a:defRPr/>
            </a:lvl1pPr>
          </a:lstStyle>
          <a:p>
            <a:pPr>
              <a:defRPr/>
            </a:pPr>
            <a:endParaRPr lang="en-US"/>
          </a:p>
        </p:txBody>
      </p:sp>
      <p:sp>
        <p:nvSpPr>
          <p:cNvPr id="17" name="Slide Number Placeholder 28"/>
          <p:cNvSpPr>
            <a:spLocks noGrp="1"/>
          </p:cNvSpPr>
          <p:nvPr>
            <p:ph type="sldNum" sz="quarter" idx="12"/>
          </p:nvPr>
        </p:nvSpPr>
        <p:spPr>
          <a:xfrm>
            <a:off x="4343400" y="2198688"/>
            <a:ext cx="457200" cy="441325"/>
          </a:xfrm>
        </p:spPr>
        <p:txBody>
          <a:bodyPr/>
          <a:lstStyle>
            <a:lvl1pPr>
              <a:defRPr smtClean="0">
                <a:solidFill>
                  <a:schemeClr val="accent3">
                    <a:shade val="75000"/>
                  </a:schemeClr>
                </a:solidFill>
              </a:defRPr>
            </a:lvl1pPr>
          </a:lstStyle>
          <a:p>
            <a:pPr>
              <a:defRPr/>
            </a:pPr>
            <a:fld id="{15BE72B8-F4AC-46DF-B633-0CC49783545D}"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CC382AB-172F-4ACD-948E-69D0AF98C3E2}" type="datetimeFigureOut">
              <a:rPr lang="en-US"/>
              <a:pPr>
                <a:defRPr/>
              </a:pPr>
              <a:t>3/7/2011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6BD69C9-6913-4F8F-9CCC-6A88F05146C2}"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4"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5"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6" name="Rectangle 8"/>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7"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8" name="Rectangle 10"/>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9" name="Rectangle 11"/>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0" name="Straight Connector 12"/>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1" name="Oval 13"/>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Oval 14"/>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lang="en-US" smtClean="0"/>
              <a:t>Click to edit Master title style</a:t>
            </a:r>
            <a:endParaRPr lang="en-US"/>
          </a:p>
        </p:txBody>
      </p:sp>
      <p:sp>
        <p:nvSpPr>
          <p:cNvPr id="13" name="Slide Number Placeholder 5"/>
          <p:cNvSpPr>
            <a:spLocks noGrp="1"/>
          </p:cNvSpPr>
          <p:nvPr>
            <p:ph type="sldNum" sz="quarter" idx="10"/>
          </p:nvPr>
        </p:nvSpPr>
        <p:spPr>
          <a:xfrm>
            <a:off x="6915150" y="3009900"/>
            <a:ext cx="457200" cy="441325"/>
          </a:xfrm>
        </p:spPr>
        <p:txBody>
          <a:bodyPr/>
          <a:lstStyle>
            <a:lvl1pPr>
              <a:defRPr/>
            </a:lvl1pPr>
          </a:lstStyle>
          <a:p>
            <a:pPr>
              <a:defRPr/>
            </a:pPr>
            <a:fld id="{46B0D8F3-BDEC-4B36-A077-14B303B3BC57}" type="slidenum">
              <a:rPr lang="en-US"/>
              <a:pPr>
                <a:defRPr/>
              </a:pPr>
              <a:t>‹#›</a:t>
            </a:fld>
            <a:endParaRPr lang="en-US"/>
          </a:p>
        </p:txBody>
      </p:sp>
      <p:sp>
        <p:nvSpPr>
          <p:cNvPr id="14" name="Date Placeholder 3"/>
          <p:cNvSpPr>
            <a:spLocks noGrp="1"/>
          </p:cNvSpPr>
          <p:nvPr>
            <p:ph type="dt" sz="half" idx="11"/>
          </p:nvPr>
        </p:nvSpPr>
        <p:spPr/>
        <p:txBody>
          <a:bodyPr/>
          <a:lstStyle>
            <a:lvl1pPr>
              <a:defRPr/>
            </a:lvl1pPr>
          </a:lstStyle>
          <a:p>
            <a:pPr>
              <a:defRPr/>
            </a:pPr>
            <a:fld id="{DB7E7463-0720-4D2A-A591-4355DA359710}" type="datetimeFigureOut">
              <a:rPr lang="en-US"/>
              <a:pPr>
                <a:defRPr/>
              </a:pPr>
              <a:t>3/7/2011</a:t>
            </a:fld>
            <a:endParaRPr lang="en-US"/>
          </a:p>
        </p:txBody>
      </p:sp>
      <p:sp>
        <p:nvSpPr>
          <p:cNvPr id="15" name="Footer Placeholder 4"/>
          <p:cNvSpPr>
            <a:spLocks noGrp="1"/>
          </p:cNvSpPr>
          <p:nvPr>
            <p:ph type="ftr" sz="quarter" idx="12"/>
          </p:nvPr>
        </p:nvSpPr>
        <p:spPr/>
        <p:txBody>
          <a:bodyPr/>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lang="en-US" smtClean="0"/>
              <a:t>Click to edit Master title style</a:t>
            </a:r>
            <a:endParaRPr lang="en-US"/>
          </a:p>
        </p:txBody>
      </p:sp>
      <p:sp>
        <p:nvSpPr>
          <p:cNvPr id="8" name="Content Placeholder 7"/>
          <p:cNvSpPr>
            <a:spLocks noGrp="1"/>
          </p:cNvSpPr>
          <p:nvPr>
            <p:ph sz="quarter" idx="1"/>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A53BCB1-7CEF-42E1-AD3B-4DA16D008796}" type="datetimeFigureOut">
              <a:rPr lang="en-US"/>
              <a:pPr>
                <a:defRPr/>
              </a:pPr>
              <a:t>3/7/2011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4362450" y="1027113"/>
            <a:ext cx="457200" cy="441325"/>
          </a:xfrm>
        </p:spPr>
        <p:txBody>
          <a:bodyPr/>
          <a:lstStyle>
            <a:lvl1pPr>
              <a:defRPr/>
            </a:lvl1pPr>
          </a:lstStyle>
          <a:p>
            <a:pPr>
              <a:defRPr/>
            </a:pPr>
            <a:fld id="{7A4A0455-D167-41F8-A4CB-D7A98203DFC2}"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7"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8" name="Rectangle 18"/>
          <p:cNvSpPr>
            <a:spLocks noChangeArrowheads="1"/>
          </p:cNvSpPr>
          <p:nvPr/>
        </p:nvSpPr>
        <p:spPr bwMode="white">
          <a:xfrm>
            <a:off x="152400" y="2286000"/>
            <a:ext cx="8832850" cy="304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9" name="Rectangle 11"/>
          <p:cNvSpPr>
            <a:spLocks noChangeArrowheads="1"/>
          </p:cNvSpPr>
          <p:nvPr/>
        </p:nvSpPr>
        <p:spPr bwMode="auto">
          <a:xfrm>
            <a:off x="155575" y="142875"/>
            <a:ext cx="8832850" cy="2139950"/>
          </a:xfrm>
          <a:prstGeom prst="rect">
            <a:avLst/>
          </a:prstGeom>
          <a:solidFill>
            <a:schemeClr val="accent1"/>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0" name="Rectangle 12"/>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1" name="Rectangle 13"/>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2" name="Straight Connector 7"/>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3" name="Oval 9"/>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0"/>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5" name="Footer Placeholder 4"/>
          <p:cNvSpPr>
            <a:spLocks noGrp="1"/>
          </p:cNvSpPr>
          <p:nvPr>
            <p:ph type="ftr" sz="quarter" idx="10"/>
          </p:nvPr>
        </p:nvSpPr>
        <p:spPr/>
        <p:txBody>
          <a:bodyPr/>
          <a:lstStyle>
            <a:lvl1pPr>
              <a:defRPr/>
            </a:lvl1pPr>
          </a:lstStyle>
          <a:p>
            <a:pPr>
              <a:defRPr/>
            </a:pPr>
            <a:endParaRPr lang="en-US"/>
          </a:p>
        </p:txBody>
      </p:sp>
      <p:sp>
        <p:nvSpPr>
          <p:cNvPr id="16" name="Date Placeholder 3"/>
          <p:cNvSpPr>
            <a:spLocks noGrp="1"/>
          </p:cNvSpPr>
          <p:nvPr>
            <p:ph type="dt" sz="half" idx="11"/>
          </p:nvPr>
        </p:nvSpPr>
        <p:spPr/>
        <p:txBody>
          <a:bodyPr/>
          <a:lstStyle>
            <a:lvl1pPr>
              <a:defRPr/>
            </a:lvl1pPr>
          </a:lstStyle>
          <a:p>
            <a:pPr>
              <a:defRPr/>
            </a:pPr>
            <a:fld id="{3E8B4368-9749-4AE4-AEEA-EBD6D620D946}" type="datetimeFigureOut">
              <a:rPr lang="en-US"/>
              <a:pPr>
                <a:defRPr/>
              </a:pPr>
              <a:t>3/7/2011</a:t>
            </a:fld>
            <a:endParaRPr lang="en-US"/>
          </a:p>
        </p:txBody>
      </p:sp>
      <p:sp>
        <p:nvSpPr>
          <p:cNvPr id="17" name="Slide Number Placeholder 5"/>
          <p:cNvSpPr>
            <a:spLocks noGrp="1"/>
          </p:cNvSpPr>
          <p:nvPr>
            <p:ph type="sldNum" sz="quarter" idx="12"/>
          </p:nvPr>
        </p:nvSpPr>
        <p:spPr>
          <a:xfrm>
            <a:off x="4343400" y="2198688"/>
            <a:ext cx="457200" cy="441325"/>
          </a:xfrm>
        </p:spPr>
        <p:txBody>
          <a:bodyPr/>
          <a:lstStyle>
            <a:lvl1pPr>
              <a:defRPr smtClean="0">
                <a:solidFill>
                  <a:schemeClr val="accent3">
                    <a:shade val="75000"/>
                  </a:schemeClr>
                </a:solidFill>
              </a:defRPr>
            </a:lvl1pPr>
          </a:lstStyle>
          <a:p>
            <a:pPr>
              <a:defRPr/>
            </a:pPr>
            <a:fld id="{DE43FC48-C576-4782-A360-7DF788A5C17E}"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5" name="Straight Connector 7"/>
          <p:cNvSpPr>
            <a:spLocks noChangeShapeType="1"/>
          </p:cNvSpPr>
          <p:nvPr/>
        </p:nvSpPr>
        <p:spPr bwMode="auto">
          <a:xfrm flipV="1">
            <a:off x="4562475" y="1576388"/>
            <a:ext cx="9525" cy="4818062"/>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2" name="Title 1"/>
          <p:cNvSpPr>
            <a:spLocks noGrp="1"/>
          </p:cNvSpPr>
          <p:nvPr>
            <p:ph type="title"/>
          </p:nvPr>
        </p:nvSpPr>
        <p:spPr>
          <a:xfrm>
            <a:off x="301752" y="228600"/>
            <a:ext cx="8534400" cy="758952"/>
          </a:xfrm>
        </p:spPr>
        <p:txBody>
          <a:bodyPr/>
          <a:lstStyle/>
          <a:p>
            <a:r>
              <a:rPr lang="en-US" smtClean="0"/>
              <a:t>Click to edit Master title style</a:t>
            </a:r>
            <a:endParaRPr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4"/>
          <p:cNvSpPr>
            <a:spLocks noGrp="1"/>
          </p:cNvSpPr>
          <p:nvPr>
            <p:ph type="dt" sz="half" idx="10"/>
          </p:nvPr>
        </p:nvSpPr>
        <p:spPr>
          <a:xfrm>
            <a:off x="5791200" y="6410325"/>
            <a:ext cx="3044825" cy="365125"/>
          </a:xfrm>
        </p:spPr>
        <p:txBody>
          <a:bodyPr/>
          <a:lstStyle>
            <a:lvl1pPr>
              <a:defRPr/>
            </a:lvl1pPr>
          </a:lstStyle>
          <a:p>
            <a:pPr>
              <a:defRPr/>
            </a:pPr>
            <a:fld id="{9016D956-E772-4A56-9701-C5EAD43351AB}" type="datetimeFigureOut">
              <a:rPr lang="en-US"/>
              <a:pPr>
                <a:defRPr/>
              </a:pPr>
              <a:t>3/7/2011</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12EBF727-F63B-4EEE-ADE6-42563091FB8F}"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7" name="Straight Connector 9"/>
          <p:cNvSpPr>
            <a:spLocks noChangeShapeType="1"/>
          </p:cNvSpPr>
          <p:nvPr/>
        </p:nvSpPr>
        <p:spPr bwMode="auto">
          <a:xfrm flipV="1">
            <a:off x="4572000" y="2200275"/>
            <a:ext cx="0" cy="4187825"/>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8"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0"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1"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2" name="Rectangle 10"/>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Rectangle 12"/>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4" name="Straight Connector 14"/>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5" name="Rectangle 1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6" name="Oval 24"/>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Oval 26"/>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4" name="Content Placeholder 23"/>
          <p:cNvSpPr>
            <a:spLocks noGrp="1"/>
          </p:cNvSpPr>
          <p:nvPr>
            <p:ph sz="quarter" idx="2"/>
          </p:nvPr>
        </p:nvSpPr>
        <p:spPr>
          <a:xfrm>
            <a:off x="301752" y="2471383"/>
            <a:ext cx="4041648" cy="38184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6" name="Content Placeholder 25"/>
          <p:cNvSpPr>
            <a:spLocks noGrp="1"/>
          </p:cNvSpPr>
          <p:nvPr>
            <p:ph sz="quarter" idx="4"/>
          </p:nvPr>
        </p:nvSpPr>
        <p:spPr>
          <a:xfrm>
            <a:off x="4800600" y="2471383"/>
            <a:ext cx="4038600" cy="38221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3" name="Title 22"/>
          <p:cNvSpPr>
            <a:spLocks noGrp="1"/>
          </p:cNvSpPr>
          <p:nvPr>
            <p:ph type="title"/>
          </p:nvPr>
        </p:nvSpPr>
        <p:spPr/>
        <p:txBody>
          <a:bodyPr rtlCol="0"/>
          <a:lstStyle/>
          <a:p>
            <a:r>
              <a:rPr lang="en-US" smtClean="0"/>
              <a:t>Click to edit Master title style</a:t>
            </a:r>
            <a:endParaRPr lang="en-US"/>
          </a:p>
        </p:txBody>
      </p:sp>
      <p:sp>
        <p:nvSpPr>
          <p:cNvPr id="18" name="Date Placeholder 6"/>
          <p:cNvSpPr>
            <a:spLocks noGrp="1"/>
          </p:cNvSpPr>
          <p:nvPr>
            <p:ph type="dt" sz="half" idx="10"/>
          </p:nvPr>
        </p:nvSpPr>
        <p:spPr/>
        <p:txBody>
          <a:bodyPr/>
          <a:lstStyle>
            <a:lvl1pPr>
              <a:defRPr/>
            </a:lvl1pPr>
          </a:lstStyle>
          <a:p>
            <a:pPr>
              <a:defRPr/>
            </a:pPr>
            <a:fld id="{87A17CB5-B130-427E-940F-7E522F03A34F}" type="datetimeFigureOut">
              <a:rPr lang="en-US"/>
              <a:pPr>
                <a:defRPr/>
              </a:pPr>
              <a:t>3/7/2011</a:t>
            </a:fld>
            <a:endParaRPr lang="en-US"/>
          </a:p>
        </p:txBody>
      </p:sp>
      <p:sp>
        <p:nvSpPr>
          <p:cNvPr id="19" name="Footer Placeholder 7"/>
          <p:cNvSpPr>
            <a:spLocks noGrp="1"/>
          </p:cNvSpPr>
          <p:nvPr>
            <p:ph type="ftr" sz="quarter" idx="11"/>
          </p:nvPr>
        </p:nvSpPr>
        <p:spPr>
          <a:xfrm>
            <a:off x="304800" y="6410325"/>
            <a:ext cx="3581400" cy="365125"/>
          </a:xfrm>
        </p:spPr>
        <p:txBody>
          <a:bodyPr/>
          <a:lstStyle>
            <a:lvl1pPr>
              <a:defRPr/>
            </a:lvl1pPr>
          </a:lstStyle>
          <a:p>
            <a:pPr>
              <a:defRPr/>
            </a:pPr>
            <a:endParaRPr lang="en-US"/>
          </a:p>
        </p:txBody>
      </p:sp>
      <p:sp>
        <p:nvSpPr>
          <p:cNvPr id="20" name="Slide Number Placeholder 8"/>
          <p:cNvSpPr>
            <a:spLocks noGrp="1"/>
          </p:cNvSpPr>
          <p:nvPr>
            <p:ph type="sldNum" sz="quarter" idx="12"/>
          </p:nvPr>
        </p:nvSpPr>
        <p:spPr>
          <a:xfrm>
            <a:off x="4343400" y="1042988"/>
            <a:ext cx="457200" cy="441325"/>
          </a:xfrm>
        </p:spPr>
        <p:txBody>
          <a:bodyPr/>
          <a:lstStyle>
            <a:lvl1pPr algn="ctr">
              <a:defRPr smtClean="0"/>
            </a:lvl1pPr>
          </a:lstStyle>
          <a:p>
            <a:pPr>
              <a:defRPr/>
            </a:pPr>
            <a:fld id="{A8102A0B-423A-4FD2-8D1A-03F3D7210FCB}"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586F0277-AF12-4626-B196-C4BEE344FBE4}" type="datetimeFigureOut">
              <a:rPr lang="en-US"/>
              <a:pPr>
                <a:defRPr/>
              </a:pPr>
              <a:t>3/7/2011</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a:xfrm>
            <a:off x="4343400" y="1036638"/>
            <a:ext cx="457200" cy="441325"/>
          </a:xfrm>
        </p:spPr>
        <p:txBody>
          <a:bodyPr/>
          <a:lstStyle>
            <a:lvl1pPr>
              <a:defRPr/>
            </a:lvl1pPr>
          </a:lstStyle>
          <a:p>
            <a:pPr>
              <a:defRPr/>
            </a:pPr>
            <a:fld id="{8F4B0B11-6AAD-47EC-BDD0-555E95CA9C5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3" name="Rectangle 7"/>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4"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5"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6" name="Rectangle 4"/>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7" name="Rectangle 5"/>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8" name="Date Placeholder 1"/>
          <p:cNvSpPr>
            <a:spLocks noGrp="1"/>
          </p:cNvSpPr>
          <p:nvPr>
            <p:ph type="dt" sz="half" idx="10"/>
          </p:nvPr>
        </p:nvSpPr>
        <p:spPr/>
        <p:txBody>
          <a:bodyPr/>
          <a:lstStyle>
            <a:lvl1pPr>
              <a:defRPr/>
            </a:lvl1pPr>
          </a:lstStyle>
          <a:p>
            <a:pPr>
              <a:defRPr/>
            </a:pPr>
            <a:fld id="{E1BC0EF4-AD46-4233-A083-08DF86272E9B}" type="datetimeFigureOut">
              <a:rPr lang="en-US"/>
              <a:pPr>
                <a:defRPr/>
              </a:pPr>
              <a:t>3/7/2011</a:t>
            </a:fld>
            <a:endParaRPr lang="en-US"/>
          </a:p>
        </p:txBody>
      </p:sp>
      <p:sp>
        <p:nvSpPr>
          <p:cNvPr id="9" name="Footer Placeholder 2"/>
          <p:cNvSpPr>
            <a:spLocks noGrp="1"/>
          </p:cNvSpPr>
          <p:nvPr>
            <p:ph type="ftr" sz="quarter" idx="11"/>
          </p:nvPr>
        </p:nvSpPr>
        <p:spPr/>
        <p:txBody>
          <a:bodyPr/>
          <a:lstStyle>
            <a:lvl1pPr>
              <a:defRPr/>
            </a:lvl1pPr>
          </a:lstStyle>
          <a:p>
            <a:pPr>
              <a:defRPr/>
            </a:pPr>
            <a:endParaRPr lang="en-US"/>
          </a:p>
        </p:txBody>
      </p:sp>
      <p:sp>
        <p:nvSpPr>
          <p:cNvPr id="10" name="Slide Number Placeholder 3"/>
          <p:cNvSpPr>
            <a:spLocks noGrp="1"/>
          </p:cNvSpPr>
          <p:nvPr>
            <p:ph type="sldNum" sz="quarter" idx="12"/>
          </p:nvPr>
        </p:nvSpPr>
        <p:spPr>
          <a:xfrm>
            <a:off x="4267200" y="6324600"/>
            <a:ext cx="609600" cy="441325"/>
          </a:xfrm>
        </p:spPr>
        <p:txBody>
          <a:bodyPr/>
          <a:lstStyle>
            <a:lvl1pPr>
              <a:defRPr smtClean="0">
                <a:solidFill>
                  <a:srgbClr val="FFFFFF"/>
                </a:solidFill>
              </a:defRPr>
            </a:lvl1pPr>
          </a:lstStyle>
          <a:p>
            <a:pPr>
              <a:defRPr/>
            </a:pPr>
            <a:fld id="{1186A0A6-5763-47F9-8C80-3597C9AF22B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18"/>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6"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7"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8" name="Rectangle 15"/>
          <p:cNvSpPr>
            <a:spLocks noChangeArrowheads="1"/>
          </p:cNvSpPr>
          <p:nvPr/>
        </p:nvSpPr>
        <p:spPr bwMode="white">
          <a:xfrm>
            <a:off x="0" y="0"/>
            <a:ext cx="9144000" cy="119063"/>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9"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0"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7"/>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2" name="Straight Connector 8"/>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3"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0"/>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ectangle 20"/>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2" name="Title 1"/>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20" name="Content Placeholder 19"/>
          <p:cNvSpPr>
            <a:spLocks noGrp="1"/>
          </p:cNvSpPr>
          <p:nvPr>
            <p:ph sz="quarter" idx="1"/>
          </p:nvPr>
        </p:nvSpPr>
        <p:spPr>
          <a:xfrm>
            <a:off x="3124200" y="685800"/>
            <a:ext cx="56388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Slide Number Placeholder 6"/>
          <p:cNvSpPr>
            <a:spLocks noGrp="1"/>
          </p:cNvSpPr>
          <p:nvPr>
            <p:ph type="sldNum" sz="quarter" idx="10"/>
          </p:nvPr>
        </p:nvSpPr>
        <p:spPr>
          <a:xfrm>
            <a:off x="1371600" y="312738"/>
            <a:ext cx="457200" cy="441325"/>
          </a:xfrm>
        </p:spPr>
        <p:txBody>
          <a:bodyPr/>
          <a:lstStyle>
            <a:lvl1pPr>
              <a:defRPr smtClean="0">
                <a:solidFill>
                  <a:schemeClr val="accent3">
                    <a:shade val="75000"/>
                  </a:schemeClr>
                </a:solidFill>
              </a:defRPr>
            </a:lvl1pPr>
          </a:lstStyle>
          <a:p>
            <a:pPr>
              <a:defRPr/>
            </a:pPr>
            <a:fld id="{9CEF7572-E6EE-4A38-A4B1-5F0D34F9DCAC}" type="slidenum">
              <a:rPr lang="en-US"/>
              <a:pPr>
                <a:defRPr/>
              </a:pPr>
              <a:t>‹#›</a:t>
            </a:fld>
            <a:endParaRPr lang="en-US"/>
          </a:p>
        </p:txBody>
      </p:sp>
      <p:sp>
        <p:nvSpPr>
          <p:cNvPr id="17" name="Date Placeholder 4"/>
          <p:cNvSpPr>
            <a:spLocks noGrp="1"/>
          </p:cNvSpPr>
          <p:nvPr>
            <p:ph type="dt" sz="half" idx="11"/>
          </p:nvPr>
        </p:nvSpPr>
        <p:spPr/>
        <p:txBody>
          <a:bodyPr/>
          <a:lstStyle>
            <a:lvl1pPr>
              <a:defRPr/>
            </a:lvl1pPr>
          </a:lstStyle>
          <a:p>
            <a:pPr>
              <a:defRPr/>
            </a:pPr>
            <a:fld id="{E9C45577-8B43-4F3C-9025-BBF68719966D}" type="datetimeFigureOut">
              <a:rPr lang="en-US"/>
              <a:pPr>
                <a:defRPr/>
              </a:pPr>
              <a:t>3/7/2011</a:t>
            </a:fld>
            <a:endParaRPr lang="en-US"/>
          </a:p>
        </p:txBody>
      </p:sp>
      <p:sp>
        <p:nvSpPr>
          <p:cNvPr id="18" name="Footer Placeholder 5"/>
          <p:cNvSpPr>
            <a:spLocks noGrp="1"/>
          </p:cNvSpPr>
          <p:nvPr>
            <p:ph type="ftr" sz="quarter" idx="12"/>
          </p:nvPr>
        </p:nvSpPr>
        <p:spPr>
          <a:xfrm>
            <a:off x="301625" y="6410325"/>
            <a:ext cx="3382963" cy="366713"/>
          </a:xfrm>
        </p:spPr>
        <p:txBody>
          <a:bodyPr/>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20"/>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6"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7"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8"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9"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0" name="Rectangle 19"/>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1"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Rectangle 14"/>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3"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2"/>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ectangle 21"/>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16" name="Slide Number Placeholder 6"/>
          <p:cNvSpPr>
            <a:spLocks noGrp="1"/>
          </p:cNvSpPr>
          <p:nvPr>
            <p:ph type="sldNum" sz="quarter" idx="10"/>
          </p:nvPr>
        </p:nvSpPr>
        <p:spPr>
          <a:xfrm>
            <a:off x="1371600" y="312738"/>
            <a:ext cx="457200" cy="441325"/>
          </a:xfrm>
        </p:spPr>
        <p:txBody>
          <a:bodyPr/>
          <a:lstStyle>
            <a:lvl1pPr>
              <a:defRPr/>
            </a:lvl1pPr>
          </a:lstStyle>
          <a:p>
            <a:pPr>
              <a:defRPr/>
            </a:pPr>
            <a:fld id="{D7034014-A1B6-4777-BF31-3B81E03DD885}" type="slidenum">
              <a:rPr lang="en-US"/>
              <a:pPr>
                <a:defRPr/>
              </a:pPr>
              <a:t>‹#›</a:t>
            </a:fld>
            <a:endParaRPr lang="en-US"/>
          </a:p>
        </p:txBody>
      </p:sp>
      <p:sp>
        <p:nvSpPr>
          <p:cNvPr id="17" name="Date Placeholder 4"/>
          <p:cNvSpPr>
            <a:spLocks noGrp="1"/>
          </p:cNvSpPr>
          <p:nvPr>
            <p:ph type="dt" sz="half" idx="11"/>
          </p:nvPr>
        </p:nvSpPr>
        <p:spPr>
          <a:xfrm>
            <a:off x="5788025" y="6405563"/>
            <a:ext cx="3044825" cy="365125"/>
          </a:xfrm>
        </p:spPr>
        <p:txBody>
          <a:bodyPr/>
          <a:lstStyle>
            <a:lvl1pPr>
              <a:defRPr/>
            </a:lvl1pPr>
          </a:lstStyle>
          <a:p>
            <a:pPr>
              <a:defRPr/>
            </a:pPr>
            <a:fld id="{062A5867-03AA-4E8D-B22F-8D1007FD46CE}" type="datetimeFigureOut">
              <a:rPr lang="en-US"/>
              <a:pPr>
                <a:defRPr/>
              </a:pPr>
              <a:t>3/7/2011</a:t>
            </a:fld>
            <a:endParaRPr lang="en-US"/>
          </a:p>
        </p:txBody>
      </p:sp>
      <p:sp>
        <p:nvSpPr>
          <p:cNvPr id="18" name="Footer Placeholder 5"/>
          <p:cNvSpPr>
            <a:spLocks noGrp="1"/>
          </p:cNvSpPr>
          <p:nvPr>
            <p:ph type="ftr" sz="quarter" idx="12"/>
          </p:nvPr>
        </p:nvSpPr>
        <p:spPr>
          <a:xfrm>
            <a:off x="301625" y="6410325"/>
            <a:ext cx="3584575" cy="366713"/>
          </a:xfrm>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6" name="Rectangle 15"/>
          <p:cNvSpPr>
            <a:spLocks noChangeArrowheads="1"/>
          </p:cNvSpPr>
          <p:nvPr/>
        </p:nvSpPr>
        <p:spPr bwMode="white">
          <a:xfrm>
            <a:off x="0" y="0"/>
            <a:ext cx="9144000" cy="139382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9" name="Rectangle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4" name="Date Placeholder 13"/>
          <p:cNvSpPr>
            <a:spLocks noGrp="1"/>
          </p:cNvSpPr>
          <p:nvPr>
            <p:ph type="dt" sz="half" idx="2"/>
          </p:nvPr>
        </p:nvSpPr>
        <p:spPr>
          <a:xfrm>
            <a:off x="5791200" y="6405563"/>
            <a:ext cx="3044825" cy="365125"/>
          </a:xfrm>
          <a:prstGeom prst="rect">
            <a:avLst/>
          </a:prstGeom>
        </p:spPr>
        <p:txBody>
          <a:bodyPr vert="horz"/>
          <a:lstStyle>
            <a:lvl1pPr algn="r" eaLnBrk="1" fontAlgn="auto" latinLnBrk="0" hangingPunct="1">
              <a:spcBef>
                <a:spcPts val="0"/>
              </a:spcBef>
              <a:spcAft>
                <a:spcPts val="0"/>
              </a:spcAft>
              <a:defRPr kumimoji="0" sz="1400" smtClean="0">
                <a:solidFill>
                  <a:srgbClr val="FFFFFF"/>
                </a:solidFill>
                <a:latin typeface="+mn-lt"/>
              </a:defRPr>
            </a:lvl1pPr>
          </a:lstStyle>
          <a:p>
            <a:pPr>
              <a:defRPr/>
            </a:pPr>
            <a:fld id="{E156E160-F329-46B7-9C35-E22E35BDF6BF}" type="datetimeFigureOut">
              <a:rPr lang="en-US"/>
              <a:pPr>
                <a:defRPr/>
              </a:pPr>
              <a:t>3/7/2011</a:t>
            </a:fld>
            <a:endParaRPr lang="en-US"/>
          </a:p>
        </p:txBody>
      </p:sp>
      <p:sp>
        <p:nvSpPr>
          <p:cNvPr id="3" name="Footer Placeholder 2"/>
          <p:cNvSpPr>
            <a:spLocks noGrp="1"/>
          </p:cNvSpPr>
          <p:nvPr>
            <p:ph type="ftr" sz="quarter" idx="3"/>
          </p:nvPr>
        </p:nvSpPr>
        <p:spPr>
          <a:xfrm>
            <a:off x="304800" y="6410325"/>
            <a:ext cx="3581400" cy="366713"/>
          </a:xfrm>
          <a:prstGeom prst="rect">
            <a:avLst/>
          </a:prstGeom>
        </p:spPr>
        <p:txBody>
          <a:bodyPr vert="horz"/>
          <a:lstStyle>
            <a:lvl1pPr algn="l" eaLnBrk="1" fontAlgn="auto" latinLnBrk="0" hangingPunct="1">
              <a:spcBef>
                <a:spcPts val="0"/>
              </a:spcBef>
              <a:spcAft>
                <a:spcPts val="0"/>
              </a:spcAft>
              <a:defRPr kumimoji="0" sz="1200">
                <a:solidFill>
                  <a:srgbClr val="FFFFFF"/>
                </a:solidFill>
                <a:latin typeface="+mn-lt"/>
              </a:defRPr>
            </a:lvl1pPr>
          </a:lstStyle>
          <a:p>
            <a:pPr>
              <a:defRPr/>
            </a:pPr>
            <a:endParaRPr lang="en-US"/>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lIns="45720" rIns="45720" anchor="ctr">
            <a:normAutofit/>
          </a:bodyPr>
          <a:lstStyle>
            <a:lvl1pPr algn="ctr" eaLnBrk="1" fontAlgn="auto" latinLnBrk="0" hangingPunct="1">
              <a:spcBef>
                <a:spcPts val="0"/>
              </a:spcBef>
              <a:spcAft>
                <a:spcPts val="0"/>
              </a:spcAft>
              <a:defRPr kumimoji="0" sz="1600" smtClean="0">
                <a:solidFill>
                  <a:schemeClr val="accent3">
                    <a:shade val="75000"/>
                  </a:schemeClr>
                </a:solidFill>
                <a:latin typeface="+mn-lt"/>
              </a:defRPr>
            </a:lvl1pPr>
          </a:lstStyle>
          <a:p>
            <a:pPr>
              <a:defRPr/>
            </a:pPr>
            <a:fld id="{F6DD0856-B166-438D-994A-CAEF3C7F6734}" type="slidenum">
              <a:rPr lang="en-US"/>
              <a:pPr>
                <a:defRPr/>
              </a:pPr>
              <a:t>‹#›</a:t>
            </a:fld>
            <a:endParaRPr lang="en-US"/>
          </a:p>
        </p:txBody>
      </p:sp>
      <p:sp>
        <p:nvSpPr>
          <p:cNvPr id="1038" name="Title Placeholder 21"/>
          <p:cNvSpPr>
            <a:spLocks noGrp="1"/>
          </p:cNvSpPr>
          <p:nvPr>
            <p:ph type="title"/>
          </p:nvPr>
        </p:nvSpPr>
        <p:spPr bwMode="auto">
          <a:xfrm>
            <a:off x="301625" y="228600"/>
            <a:ext cx="8534400" cy="7588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39" name="Text Placeholder 12"/>
          <p:cNvSpPr>
            <a:spLocks noGrp="1"/>
          </p:cNvSpPr>
          <p:nvPr>
            <p:ph type="body" idx="1"/>
          </p:nvPr>
        </p:nvSpPr>
        <p:spPr bwMode="auto">
          <a:xfrm>
            <a:off x="301625" y="1524000"/>
            <a:ext cx="8534400" cy="45989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Lst>
  <p:txStyles>
    <p:titleStyle>
      <a:lvl1pPr algn="ctr" rtl="0" fontAlgn="base">
        <a:spcBef>
          <a:spcPct val="0"/>
        </a:spcBef>
        <a:spcAft>
          <a:spcPct val="0"/>
        </a:spcAft>
        <a:defRPr sz="3300" kern="1200">
          <a:solidFill>
            <a:srgbClr val="7B9899"/>
          </a:solidFill>
          <a:latin typeface="+mj-lt"/>
          <a:ea typeface="+mj-ea"/>
          <a:cs typeface="+mj-cs"/>
        </a:defRPr>
      </a:lvl1pPr>
      <a:lvl2pPr algn="ctr" rtl="0" fontAlgn="base">
        <a:spcBef>
          <a:spcPct val="0"/>
        </a:spcBef>
        <a:spcAft>
          <a:spcPct val="0"/>
        </a:spcAft>
        <a:defRPr sz="3300">
          <a:solidFill>
            <a:srgbClr val="7B9899"/>
          </a:solidFill>
          <a:latin typeface="Georgia" pitchFamily="18" charset="0"/>
        </a:defRPr>
      </a:lvl2pPr>
      <a:lvl3pPr algn="ctr" rtl="0" fontAlgn="base">
        <a:spcBef>
          <a:spcPct val="0"/>
        </a:spcBef>
        <a:spcAft>
          <a:spcPct val="0"/>
        </a:spcAft>
        <a:defRPr sz="3300">
          <a:solidFill>
            <a:srgbClr val="7B9899"/>
          </a:solidFill>
          <a:latin typeface="Georgia" pitchFamily="18" charset="0"/>
        </a:defRPr>
      </a:lvl3pPr>
      <a:lvl4pPr algn="ctr" rtl="0" fontAlgn="base">
        <a:spcBef>
          <a:spcPct val="0"/>
        </a:spcBef>
        <a:spcAft>
          <a:spcPct val="0"/>
        </a:spcAft>
        <a:defRPr sz="3300">
          <a:solidFill>
            <a:srgbClr val="7B9899"/>
          </a:solidFill>
          <a:latin typeface="Georgia" pitchFamily="18" charset="0"/>
        </a:defRPr>
      </a:lvl4pPr>
      <a:lvl5pPr algn="ctr" rtl="0" fontAlgn="base">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p:titleStyle>
    <p:bodyStyle>
      <a:lvl1pPr marL="273050" indent="-273050" algn="l" rtl="0" fontAlgn="base">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fontAlgn="base">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fontAlgn="base">
        <a:spcBef>
          <a:spcPct val="20000"/>
        </a:spcBef>
        <a:spcAft>
          <a:spcPct val="0"/>
        </a:spcAft>
        <a:buClr>
          <a:srgbClr val="8CADAE"/>
        </a:buClr>
        <a:buSzPct val="75000"/>
        <a:buFont typeface="Wingdings 2" pitchFamily="18" charset="2"/>
        <a:buChar char=""/>
        <a:defRPr sz="2000" kern="1200">
          <a:solidFill>
            <a:schemeClr val="tx1"/>
          </a:solidFill>
          <a:latin typeface="+mn-lt"/>
          <a:ea typeface="+mn-ea"/>
          <a:cs typeface="+mn-cs"/>
        </a:defRPr>
      </a:lvl3pPr>
      <a:lvl4pPr marL="1096963" indent="-228600" algn="l" rtl="0" fontAlgn="base">
        <a:spcBef>
          <a:spcPct val="20000"/>
        </a:spcBef>
        <a:spcAft>
          <a:spcPct val="0"/>
        </a:spcAft>
        <a:buClr>
          <a:srgbClr val="8C7B70"/>
        </a:buClr>
        <a:buSzPct val="70000"/>
        <a:buFont typeface="Wingdings" pitchFamily="2" charset="2"/>
        <a:buChar char=""/>
        <a:defRPr sz="2000" kern="1200">
          <a:solidFill>
            <a:schemeClr val="tx2"/>
          </a:solidFill>
          <a:latin typeface="+mn-lt"/>
          <a:ea typeface="+mn-ea"/>
          <a:cs typeface="+mn-cs"/>
        </a:defRPr>
      </a:lvl4pPr>
      <a:lvl5pPr marL="1371600" indent="-228600" algn="l" rtl="0" fontAlgn="base">
        <a:spcBef>
          <a:spcPct val="20000"/>
        </a:spcBef>
        <a:spcAft>
          <a:spcPct val="0"/>
        </a:spcAft>
        <a:buClr>
          <a:srgbClr val="8FB08C"/>
        </a:buClr>
        <a:buChar char="•"/>
        <a:defRPr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history.com/videos/jackson-cherokees-tariffs-and-nullification#jackson-cherokees-tariffs-and-nullification"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4.gif"/></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4.gi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upload.wikimedia.org/wikipedia/commons/4/43/Andrew_jackson_head.jpg"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p:txBody>
          <a:bodyPr>
            <a:normAutofit/>
          </a:bodyPr>
          <a:lstStyle/>
          <a:p>
            <a:pPr fontAlgn="auto">
              <a:spcAft>
                <a:spcPts val="0"/>
              </a:spcAft>
              <a:buFont typeface="Wingdings 2"/>
              <a:buNone/>
              <a:defRPr/>
            </a:pPr>
            <a:r>
              <a:rPr lang="en-US" dirty="0" smtClean="0">
                <a:hlinkClick r:id="rId3"/>
              </a:rPr>
              <a:t>Video</a:t>
            </a:r>
            <a:endParaRPr lang="en-US" dirty="0" smtClean="0"/>
          </a:p>
          <a:p>
            <a:pPr fontAlgn="auto">
              <a:spcAft>
                <a:spcPts val="0"/>
              </a:spcAft>
              <a:buFont typeface="Wingdings 2"/>
              <a:buNone/>
              <a:defRPr/>
            </a:pPr>
            <a:endParaRPr lang="en-US" dirty="0"/>
          </a:p>
        </p:txBody>
      </p:sp>
      <p:sp>
        <p:nvSpPr>
          <p:cNvPr id="14338" name="Title 1"/>
          <p:cNvSpPr>
            <a:spLocks noGrp="1"/>
          </p:cNvSpPr>
          <p:nvPr>
            <p:ph type="ctrTitle"/>
          </p:nvPr>
        </p:nvSpPr>
        <p:spPr/>
        <p:txBody>
          <a:bodyPr/>
          <a:lstStyle/>
          <a:p>
            <a:r>
              <a:rPr lang="en-US" smtClean="0"/>
              <a:t>Forced Movement: </a:t>
            </a:r>
            <a:br>
              <a:rPr lang="en-US" smtClean="0"/>
            </a:br>
            <a:r>
              <a:rPr lang="en-US" smtClean="0"/>
              <a:t>The Indian Removal Act</a:t>
            </a:r>
          </a:p>
        </p:txBody>
      </p:sp>
      <p:pic>
        <p:nvPicPr>
          <p:cNvPr id="14339" name="Picture 2" descr="The Trail of Tears"/>
          <p:cNvPicPr>
            <a:picLocks noChangeAspect="1" noChangeArrowheads="1"/>
          </p:cNvPicPr>
          <p:nvPr/>
        </p:nvPicPr>
        <p:blipFill>
          <a:blip r:embed="rId4" cstate="print"/>
          <a:srcRect/>
          <a:stretch>
            <a:fillRect/>
          </a:stretch>
        </p:blipFill>
        <p:spPr bwMode="auto">
          <a:xfrm>
            <a:off x="2819400" y="3352800"/>
            <a:ext cx="3505200" cy="2628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r>
              <a:rPr lang="en-US" smtClean="0">
                <a:solidFill>
                  <a:srgbClr val="7B9899"/>
                </a:solidFill>
              </a:rPr>
              <a:t>The Seminoles</a:t>
            </a:r>
          </a:p>
        </p:txBody>
      </p:sp>
      <p:pic>
        <p:nvPicPr>
          <p:cNvPr id="32770" name="Picture 2" descr="http://www.seminolewars.us/images/DoYourBest.jpg"/>
          <p:cNvPicPr>
            <a:picLocks noGrp="1" noChangeAspect="1" noChangeArrowheads="1"/>
          </p:cNvPicPr>
          <p:nvPr>
            <p:ph sz="quarter" idx="4294967295"/>
          </p:nvPr>
        </p:nvPicPr>
        <p:blipFill>
          <a:blip r:embed="rId3" cstate="print"/>
          <a:srcRect/>
          <a:stretch>
            <a:fillRect/>
          </a:stretch>
        </p:blipFill>
        <p:spPr>
          <a:xfrm>
            <a:off x="700088" y="1314450"/>
            <a:ext cx="7743825" cy="4956175"/>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r>
              <a:rPr lang="en-US" smtClean="0"/>
              <a:t>The Cherokees</a:t>
            </a:r>
          </a:p>
        </p:txBody>
      </p:sp>
      <p:pic>
        <p:nvPicPr>
          <p:cNvPr id="34818" name="Picture 4" descr="http://www.themysticcorner.com/images/alab0023.jpg"/>
          <p:cNvPicPr>
            <a:picLocks noChangeAspect="1" noChangeArrowheads="1"/>
          </p:cNvPicPr>
          <p:nvPr/>
        </p:nvPicPr>
        <p:blipFill>
          <a:blip r:embed="rId3" cstate="print"/>
          <a:srcRect b="17148"/>
          <a:stretch>
            <a:fillRect/>
          </a:stretch>
        </p:blipFill>
        <p:spPr bwMode="auto">
          <a:xfrm>
            <a:off x="568325" y="1630363"/>
            <a:ext cx="8007350" cy="44053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5" name="Picture 2" descr="http://www.powersource.com/nation/chseal.gif"/>
          <p:cNvPicPr>
            <a:picLocks noChangeAspect="1" noChangeArrowheads="1"/>
          </p:cNvPicPr>
          <p:nvPr/>
        </p:nvPicPr>
        <p:blipFill>
          <a:blip r:embed="rId3" cstate="print"/>
          <a:srcRect/>
          <a:stretch>
            <a:fillRect/>
          </a:stretch>
        </p:blipFill>
        <p:spPr bwMode="auto">
          <a:xfrm>
            <a:off x="444500" y="1585913"/>
            <a:ext cx="3213100" cy="3213100"/>
          </a:xfrm>
          <a:prstGeom prst="rect">
            <a:avLst/>
          </a:prstGeom>
          <a:noFill/>
          <a:ln w="9525">
            <a:noFill/>
            <a:miter lim="800000"/>
            <a:headEnd/>
            <a:tailEnd/>
          </a:ln>
        </p:spPr>
      </p:pic>
      <p:pic>
        <p:nvPicPr>
          <p:cNvPr id="36866" name="Picture 4" descr="http://www.remax.com/images/states/GA_Map.gif"/>
          <p:cNvPicPr>
            <a:picLocks noChangeAspect="1" noChangeArrowheads="1"/>
          </p:cNvPicPr>
          <p:nvPr/>
        </p:nvPicPr>
        <p:blipFill>
          <a:blip r:embed="rId4" cstate="print"/>
          <a:srcRect/>
          <a:stretch>
            <a:fillRect/>
          </a:stretch>
        </p:blipFill>
        <p:spPr bwMode="auto">
          <a:xfrm>
            <a:off x="5657850" y="1319213"/>
            <a:ext cx="3303588" cy="3841750"/>
          </a:xfrm>
          <a:prstGeom prst="rect">
            <a:avLst/>
          </a:prstGeom>
          <a:noFill/>
          <a:ln w="9525">
            <a:noFill/>
            <a:miter lim="800000"/>
            <a:headEnd/>
            <a:tailEnd/>
          </a:ln>
        </p:spPr>
      </p:pic>
      <p:sp>
        <p:nvSpPr>
          <p:cNvPr id="36867" name="TextBox 9"/>
          <p:cNvSpPr txBox="1">
            <a:spLocks noChangeArrowheads="1"/>
          </p:cNvSpPr>
          <p:nvPr/>
        </p:nvSpPr>
        <p:spPr bwMode="auto">
          <a:xfrm>
            <a:off x="3886200" y="2620963"/>
            <a:ext cx="1508125" cy="1200150"/>
          </a:xfrm>
          <a:prstGeom prst="rect">
            <a:avLst/>
          </a:prstGeom>
          <a:noFill/>
          <a:ln w="9525">
            <a:noFill/>
            <a:miter lim="800000"/>
            <a:headEnd/>
            <a:tailEnd/>
          </a:ln>
        </p:spPr>
        <p:txBody>
          <a:bodyPr>
            <a:spAutoFit/>
          </a:bodyPr>
          <a:lstStyle/>
          <a:p>
            <a:r>
              <a:rPr lang="en-US" sz="7200">
                <a:latin typeface="Palatino Linotype" pitchFamily="18" charset="0"/>
              </a:rPr>
              <a:t>Vs.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Picture 2" descr="http://georgiainfo.galileo.usg.edu/tdgh-sep/Samuel%20Worcester.jpg"/>
          <p:cNvPicPr>
            <a:picLocks noChangeAspect="1" noChangeArrowheads="1"/>
          </p:cNvPicPr>
          <p:nvPr/>
        </p:nvPicPr>
        <p:blipFill>
          <a:blip r:embed="rId3" cstate="print"/>
          <a:srcRect/>
          <a:stretch>
            <a:fillRect/>
          </a:stretch>
        </p:blipFill>
        <p:spPr bwMode="auto">
          <a:xfrm>
            <a:off x="338138" y="669925"/>
            <a:ext cx="3803650" cy="5273675"/>
          </a:xfrm>
          <a:prstGeom prst="rect">
            <a:avLst/>
          </a:prstGeom>
          <a:noFill/>
          <a:ln w="9525">
            <a:noFill/>
            <a:miter lim="800000"/>
            <a:headEnd/>
            <a:tailEnd/>
          </a:ln>
        </p:spPr>
      </p:pic>
      <p:sp>
        <p:nvSpPr>
          <p:cNvPr id="38914" name="TextBox 4"/>
          <p:cNvSpPr txBox="1">
            <a:spLocks noChangeArrowheads="1"/>
          </p:cNvSpPr>
          <p:nvPr/>
        </p:nvSpPr>
        <p:spPr bwMode="auto">
          <a:xfrm>
            <a:off x="4098925" y="3140075"/>
            <a:ext cx="976313" cy="768350"/>
          </a:xfrm>
          <a:prstGeom prst="rect">
            <a:avLst/>
          </a:prstGeom>
          <a:noFill/>
          <a:ln w="9525">
            <a:noFill/>
            <a:miter lim="800000"/>
            <a:headEnd/>
            <a:tailEnd/>
          </a:ln>
        </p:spPr>
        <p:txBody>
          <a:bodyPr>
            <a:spAutoFit/>
          </a:bodyPr>
          <a:lstStyle/>
          <a:p>
            <a:r>
              <a:rPr lang="en-US" sz="4400">
                <a:latin typeface="Palatino Linotype" pitchFamily="18" charset="0"/>
              </a:rPr>
              <a:t>Vs</a:t>
            </a:r>
            <a:r>
              <a:rPr lang="en-US">
                <a:latin typeface="Georgia" pitchFamily="18" charset="0"/>
              </a:rPr>
              <a:t>.</a:t>
            </a:r>
          </a:p>
        </p:txBody>
      </p:sp>
      <p:pic>
        <p:nvPicPr>
          <p:cNvPr id="38915" name="Picture 4" descr="http://www.remax.com/images/states/GA_Map.gif"/>
          <p:cNvPicPr>
            <a:picLocks noChangeAspect="1" noChangeArrowheads="1"/>
          </p:cNvPicPr>
          <p:nvPr/>
        </p:nvPicPr>
        <p:blipFill>
          <a:blip r:embed="rId4" cstate="print"/>
          <a:srcRect/>
          <a:stretch>
            <a:fillRect/>
          </a:stretch>
        </p:blipFill>
        <p:spPr bwMode="auto">
          <a:xfrm>
            <a:off x="4940300" y="1249363"/>
            <a:ext cx="3887788" cy="4521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3"/>
          <p:cNvSpPr>
            <a:spLocks noGrp="1"/>
          </p:cNvSpPr>
          <p:nvPr>
            <p:ph type="title"/>
          </p:nvPr>
        </p:nvSpPr>
        <p:spPr/>
        <p:txBody>
          <a:bodyPr/>
          <a:lstStyle/>
          <a:p>
            <a:r>
              <a:rPr lang="en-US" smtClean="0"/>
              <a:t>The Trail of Tears</a:t>
            </a:r>
          </a:p>
        </p:txBody>
      </p:sp>
      <p:sp>
        <p:nvSpPr>
          <p:cNvPr id="6" name="Rectangular Callout 5"/>
          <p:cNvSpPr/>
          <p:nvPr/>
        </p:nvSpPr>
        <p:spPr>
          <a:xfrm>
            <a:off x="868363" y="1584325"/>
            <a:ext cx="6827837" cy="3003550"/>
          </a:xfrm>
          <a:prstGeom prst="wedgeRectCallo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400" dirty="0">
                <a:solidFill>
                  <a:schemeClr val="tx1"/>
                </a:solidFill>
              </a:rPr>
              <a:t>“On the morning of November 17</a:t>
            </a:r>
            <a:r>
              <a:rPr lang="en-US" sz="2400" baseline="30000" dirty="0">
                <a:solidFill>
                  <a:schemeClr val="tx1"/>
                </a:solidFill>
              </a:rPr>
              <a:t>th</a:t>
            </a:r>
            <a:r>
              <a:rPr lang="en-US" sz="2400" dirty="0">
                <a:solidFill>
                  <a:schemeClr val="tx1"/>
                </a:solidFill>
              </a:rPr>
              <a:t>, we encountered a terrific sleet an snow storm with freezing temperatures, and from that day until we reached the end of the fateful journey on March the 26</a:t>
            </a:r>
            <a:r>
              <a:rPr lang="en-US" sz="2400" baseline="30000" dirty="0">
                <a:solidFill>
                  <a:schemeClr val="tx1"/>
                </a:solidFill>
              </a:rPr>
              <a:t>th</a:t>
            </a:r>
            <a:r>
              <a:rPr lang="en-US" sz="2400" dirty="0">
                <a:solidFill>
                  <a:schemeClr val="tx1"/>
                </a:solidFill>
              </a:rPr>
              <a:t>, 1839, the sufferings of the Cherokee were awful. The trail of the exiles was a trail of death.”</a:t>
            </a:r>
          </a:p>
          <a:p>
            <a:pPr algn="r" fontAlgn="auto">
              <a:spcBef>
                <a:spcPts val="0"/>
              </a:spcBef>
              <a:spcAft>
                <a:spcPts val="0"/>
              </a:spcAft>
              <a:defRPr/>
            </a:pPr>
            <a:r>
              <a:rPr lang="en-US" sz="1400" i="1" dirty="0"/>
              <a:t>, December 1890</a:t>
            </a:r>
            <a:endParaRPr lang="en-US" dirty="0"/>
          </a:p>
          <a:p>
            <a:pPr algn="ctr" fontAlgn="auto">
              <a:spcBef>
                <a:spcPts val="0"/>
              </a:spcBef>
              <a:spcAft>
                <a:spcPts val="0"/>
              </a:spcAft>
              <a:defRPr/>
            </a:pPr>
            <a:endParaRPr lang="en-US" dirty="0">
              <a:solidFill>
                <a:schemeClr val="tx1"/>
              </a:solidFill>
            </a:endParaRPr>
          </a:p>
        </p:txBody>
      </p:sp>
      <p:sp>
        <p:nvSpPr>
          <p:cNvPr id="40963" name="TextBox 4"/>
          <p:cNvSpPr txBox="1">
            <a:spLocks noChangeArrowheads="1"/>
          </p:cNvSpPr>
          <p:nvPr/>
        </p:nvSpPr>
        <p:spPr bwMode="auto">
          <a:xfrm>
            <a:off x="3641725" y="5135563"/>
            <a:ext cx="3871913" cy="646112"/>
          </a:xfrm>
          <a:prstGeom prst="rect">
            <a:avLst/>
          </a:prstGeom>
          <a:noFill/>
          <a:ln w="9525">
            <a:noFill/>
            <a:miter lim="800000"/>
            <a:headEnd/>
            <a:tailEnd/>
          </a:ln>
        </p:spPr>
        <p:txBody>
          <a:bodyPr>
            <a:spAutoFit/>
          </a:bodyPr>
          <a:lstStyle/>
          <a:p>
            <a:r>
              <a:rPr lang="en-US" i="1">
                <a:latin typeface="Georgia" pitchFamily="18" charset="0"/>
              </a:rPr>
              <a:t>-Memoirs of Private John G. Burnette</a:t>
            </a:r>
            <a:endParaRPr lang="en-US">
              <a:latin typeface="Georgia"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5" name="Picture 2" descr="http://www.guthriestudios.com/images/Cherokee%20Trail%20Of%20Tears.jpg"/>
          <p:cNvPicPr>
            <a:picLocks noChangeAspect="1" noChangeArrowheads="1"/>
          </p:cNvPicPr>
          <p:nvPr/>
        </p:nvPicPr>
        <p:blipFill>
          <a:blip r:embed="rId3" cstate="print"/>
          <a:srcRect/>
          <a:stretch>
            <a:fillRect/>
          </a:stretch>
        </p:blipFill>
        <p:spPr bwMode="auto">
          <a:xfrm>
            <a:off x="668338" y="1307652"/>
            <a:ext cx="7807325" cy="5042348"/>
          </a:xfrm>
          <a:prstGeom prst="rect">
            <a:avLst/>
          </a:prstGeom>
          <a:noFill/>
          <a:ln w="9525">
            <a:noFill/>
            <a:miter lim="800000"/>
            <a:headEnd/>
            <a:tailEnd/>
          </a:ln>
        </p:spPr>
      </p:pic>
      <p:sp>
        <p:nvSpPr>
          <p:cNvPr id="3" name="Title 2"/>
          <p:cNvSpPr>
            <a:spLocks noGrp="1"/>
          </p:cNvSpPr>
          <p:nvPr>
            <p:ph type="title"/>
          </p:nvPr>
        </p:nvSpPr>
        <p:spPr/>
        <p:txBody>
          <a:bodyPr/>
          <a:lstStyle/>
          <a:p>
            <a:r>
              <a:rPr lang="en-US" dirty="0" smtClean="0"/>
              <a:t>Trail of Tears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extBox 3"/>
          <p:cNvSpPr txBox="1">
            <a:spLocks noChangeArrowheads="1"/>
          </p:cNvSpPr>
          <p:nvPr/>
        </p:nvSpPr>
        <p:spPr bwMode="auto">
          <a:xfrm>
            <a:off x="2343150" y="2476500"/>
            <a:ext cx="3048000" cy="1570038"/>
          </a:xfrm>
          <a:prstGeom prst="rect">
            <a:avLst/>
          </a:prstGeom>
          <a:noFill/>
          <a:ln w="9525">
            <a:noFill/>
            <a:miter lim="800000"/>
            <a:headEnd/>
            <a:tailEnd/>
          </a:ln>
        </p:spPr>
        <p:txBody>
          <a:bodyPr>
            <a:spAutoFit/>
          </a:bodyPr>
          <a:lstStyle/>
          <a:p>
            <a:r>
              <a:rPr lang="en-US" sz="9600">
                <a:latin typeface="Georgia" pitchFamily="18" charset="0"/>
              </a:rPr>
              <a:t>Pros</a:t>
            </a:r>
          </a:p>
        </p:txBody>
      </p:sp>
      <p:pic>
        <p:nvPicPr>
          <p:cNvPr id="44034" name="Picture 4" descr="http://4.bp.blogspot.com/_r43wJgJfer8/TQF1ISarQ1I/AAAAAAAAAn8/KbTsaQ54Zqk/s400/thumbs-up-and-down.jpg"/>
          <p:cNvPicPr>
            <a:picLocks noChangeAspect="1" noChangeArrowheads="1"/>
          </p:cNvPicPr>
          <p:nvPr/>
        </p:nvPicPr>
        <p:blipFill>
          <a:blip r:embed="rId3" cstate="print"/>
          <a:srcRect l="4211" t="8163" r="50018" b="31973"/>
          <a:stretch>
            <a:fillRect/>
          </a:stretch>
        </p:blipFill>
        <p:spPr bwMode="auto">
          <a:xfrm>
            <a:off x="5124450" y="2487613"/>
            <a:ext cx="1543050" cy="1562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1" name="Picture 2" descr="http://www.slrobertson.com/images/usa/georgia/fall-color/ga-fall-reflection-b.jpg"/>
          <p:cNvPicPr>
            <a:picLocks noChangeAspect="1" noChangeArrowheads="1"/>
          </p:cNvPicPr>
          <p:nvPr/>
        </p:nvPicPr>
        <p:blipFill>
          <a:blip r:embed="rId3" cstate="print"/>
          <a:srcRect/>
          <a:stretch>
            <a:fillRect/>
          </a:stretch>
        </p:blipFill>
        <p:spPr bwMode="auto">
          <a:xfrm>
            <a:off x="231775" y="381000"/>
            <a:ext cx="8662988" cy="5800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29" name="Picture 2" descr="http://www.istockphoto.com/file_thumbview_approve/1033217/2/istockphoto_1033217-we-the-people.jpg"/>
          <p:cNvPicPr>
            <a:picLocks noChangeAspect="1" noChangeArrowheads="1"/>
          </p:cNvPicPr>
          <p:nvPr/>
        </p:nvPicPr>
        <p:blipFill>
          <a:blip r:embed="rId3" cstate="print"/>
          <a:srcRect/>
          <a:stretch>
            <a:fillRect/>
          </a:stretch>
        </p:blipFill>
        <p:spPr bwMode="auto">
          <a:xfrm>
            <a:off x="250825" y="468313"/>
            <a:ext cx="8626475" cy="5743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7" name="Picture 2" descr="http://savvygoldtrader.com/wp-content/uploads/2010/03/gold-bars.jpg"/>
          <p:cNvPicPr>
            <a:picLocks noChangeAspect="1" noChangeArrowheads="1"/>
          </p:cNvPicPr>
          <p:nvPr/>
        </p:nvPicPr>
        <p:blipFill>
          <a:blip r:embed="rId3" cstate="print"/>
          <a:srcRect/>
          <a:stretch>
            <a:fillRect/>
          </a:stretch>
        </p:blipFill>
        <p:spPr bwMode="auto">
          <a:xfrm>
            <a:off x="441325" y="236538"/>
            <a:ext cx="8245475" cy="6184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r>
              <a:rPr lang="en-US" smtClean="0">
                <a:solidFill>
                  <a:srgbClr val="7B9899"/>
                </a:solidFill>
              </a:rPr>
              <a:t>Objective</a:t>
            </a:r>
          </a:p>
        </p:txBody>
      </p:sp>
      <p:sp>
        <p:nvSpPr>
          <p:cNvPr id="16386" name="Content Placeholder 2"/>
          <p:cNvSpPr>
            <a:spLocks noGrp="1"/>
          </p:cNvSpPr>
          <p:nvPr>
            <p:ph sz="quarter" idx="1"/>
          </p:nvPr>
        </p:nvSpPr>
        <p:spPr>
          <a:xfrm>
            <a:off x="301625" y="1527175"/>
            <a:ext cx="8504238" cy="4572000"/>
          </a:xfrm>
        </p:spPr>
        <p:txBody>
          <a:bodyPr/>
          <a:lstStyle/>
          <a:p>
            <a:pPr marL="514350" indent="-514350">
              <a:buFont typeface="Georgia" pitchFamily="18" charset="0"/>
              <a:buAutoNum type="arabicParenR"/>
            </a:pPr>
            <a:r>
              <a:rPr lang="en-US" smtClean="0"/>
              <a:t>Explain what Andrew Jackson was trying to accomplish with the Indian Removal Act </a:t>
            </a:r>
          </a:p>
          <a:p>
            <a:pPr marL="514350" indent="-514350">
              <a:buFont typeface="Georgia" pitchFamily="18" charset="0"/>
              <a:buAutoNum type="arabicParenR"/>
            </a:pPr>
            <a:r>
              <a:rPr lang="en-US" smtClean="0"/>
              <a:t>Determine if Andrew Jackson made a good decision by enforcing the Indian Removal Act</a:t>
            </a:r>
          </a:p>
        </p:txBody>
      </p:sp>
      <p:pic>
        <p:nvPicPr>
          <p:cNvPr id="16387" name="Picture 4" descr="http://4.bp.blogspot.com/_r43wJgJfer8/TQF1ISarQ1I/AAAAAAAAAn8/KbTsaQ54Zqk/s400/thumbs-up-and-down.jpg"/>
          <p:cNvPicPr>
            <a:picLocks noChangeAspect="1" noChangeArrowheads="1"/>
          </p:cNvPicPr>
          <p:nvPr/>
        </p:nvPicPr>
        <p:blipFill>
          <a:blip r:embed="rId3" cstate="print"/>
          <a:srcRect l="4211" t="8163" r="1053" b="31973"/>
          <a:stretch>
            <a:fillRect/>
          </a:stretch>
        </p:blipFill>
        <p:spPr bwMode="auto">
          <a:xfrm>
            <a:off x="2311400" y="3657600"/>
            <a:ext cx="4521200" cy="2209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5" name="Picture 2" descr="http://teachers.ewrsd.k12.nj.us/gray/soldiers_of_revolution.jpg"/>
          <p:cNvPicPr>
            <a:picLocks noChangeAspect="1" noChangeArrowheads="1"/>
          </p:cNvPicPr>
          <p:nvPr/>
        </p:nvPicPr>
        <p:blipFill>
          <a:blip r:embed="rId3" cstate="print"/>
          <a:srcRect/>
          <a:stretch>
            <a:fillRect/>
          </a:stretch>
        </p:blipFill>
        <p:spPr bwMode="auto">
          <a:xfrm>
            <a:off x="231775" y="628650"/>
            <a:ext cx="8639175" cy="5326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3" name="Picture 2" descr="http://georgiainfo.galileo.usg.edu/gastudiesimages/Trail%20of%20Tears%20Historical%20Marker.jpg"/>
          <p:cNvPicPr>
            <a:picLocks noChangeAspect="1" noChangeArrowheads="1"/>
          </p:cNvPicPr>
          <p:nvPr/>
        </p:nvPicPr>
        <p:blipFill>
          <a:blip r:embed="rId3" cstate="print"/>
          <a:srcRect/>
          <a:stretch>
            <a:fillRect/>
          </a:stretch>
        </p:blipFill>
        <p:spPr bwMode="auto">
          <a:xfrm>
            <a:off x="441325" y="325438"/>
            <a:ext cx="8435975" cy="6143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extBox 3"/>
          <p:cNvSpPr txBox="1">
            <a:spLocks noChangeArrowheads="1"/>
          </p:cNvSpPr>
          <p:nvPr/>
        </p:nvSpPr>
        <p:spPr bwMode="auto">
          <a:xfrm>
            <a:off x="2076450" y="2571750"/>
            <a:ext cx="3048000" cy="1570038"/>
          </a:xfrm>
          <a:prstGeom prst="rect">
            <a:avLst/>
          </a:prstGeom>
          <a:noFill/>
          <a:ln w="9525">
            <a:noFill/>
            <a:miter lim="800000"/>
            <a:headEnd/>
            <a:tailEnd/>
          </a:ln>
        </p:spPr>
        <p:txBody>
          <a:bodyPr>
            <a:spAutoFit/>
          </a:bodyPr>
          <a:lstStyle/>
          <a:p>
            <a:r>
              <a:rPr lang="en-US" sz="9600">
                <a:latin typeface="Georgia" pitchFamily="18" charset="0"/>
              </a:rPr>
              <a:t>Cons</a:t>
            </a:r>
          </a:p>
        </p:txBody>
      </p:sp>
      <p:pic>
        <p:nvPicPr>
          <p:cNvPr id="56322" name="Picture 4" descr="http://4.bp.blogspot.com/_r43wJgJfer8/TQF1ISarQ1I/AAAAAAAAAn8/KbTsaQ54Zqk/s400/thumbs-up-and-down.jpg"/>
          <p:cNvPicPr>
            <a:picLocks noChangeAspect="1" noChangeArrowheads="1"/>
          </p:cNvPicPr>
          <p:nvPr/>
        </p:nvPicPr>
        <p:blipFill>
          <a:blip r:embed="rId3" cstate="print"/>
          <a:srcRect l="51579" t="8163" r="1053" b="31973"/>
          <a:stretch>
            <a:fillRect/>
          </a:stretch>
        </p:blipFill>
        <p:spPr bwMode="auto">
          <a:xfrm>
            <a:off x="5067300" y="2374900"/>
            <a:ext cx="1916113" cy="1873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69" name="Picture 2" descr="http://www.walldrawn.com/color/cherokeerose_small.jpg"/>
          <p:cNvPicPr>
            <a:picLocks noChangeAspect="1" noChangeArrowheads="1"/>
          </p:cNvPicPr>
          <p:nvPr/>
        </p:nvPicPr>
        <p:blipFill>
          <a:blip r:embed="rId3" cstate="print"/>
          <a:srcRect/>
          <a:stretch>
            <a:fillRect/>
          </a:stretch>
        </p:blipFill>
        <p:spPr bwMode="auto">
          <a:xfrm>
            <a:off x="1296988" y="263525"/>
            <a:ext cx="6550025" cy="6156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7" name="Picture 2" descr="http://www.wiimil.org/wp-content/uploads/2010/12/camping-tents.jpg"/>
          <p:cNvPicPr>
            <a:picLocks noChangeAspect="1" noChangeArrowheads="1"/>
          </p:cNvPicPr>
          <p:nvPr/>
        </p:nvPicPr>
        <p:blipFill>
          <a:blip r:embed="rId3" cstate="print"/>
          <a:srcRect/>
          <a:stretch>
            <a:fillRect/>
          </a:stretch>
        </p:blipFill>
        <p:spPr bwMode="auto">
          <a:xfrm>
            <a:off x="460375" y="552450"/>
            <a:ext cx="8277225" cy="5330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5" name="Picture 2" descr="http://www.foxnews.com/images/306433/0_61_volunter320.jpg"/>
          <p:cNvPicPr>
            <a:picLocks noChangeAspect="1" noChangeArrowheads="1"/>
          </p:cNvPicPr>
          <p:nvPr/>
        </p:nvPicPr>
        <p:blipFill>
          <a:blip r:embed="rId3" cstate="print"/>
          <a:srcRect/>
          <a:stretch>
            <a:fillRect/>
          </a:stretch>
        </p:blipFill>
        <p:spPr bwMode="auto">
          <a:xfrm>
            <a:off x="506413" y="233363"/>
            <a:ext cx="8131175" cy="6099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3" name="Picture 2" descr="http://www.post-gazette.com/pg/images/200904/mexico_swine_flu_mxmu102_500.jpg"/>
          <p:cNvPicPr>
            <a:picLocks noChangeAspect="1" noChangeArrowheads="1"/>
          </p:cNvPicPr>
          <p:nvPr/>
        </p:nvPicPr>
        <p:blipFill>
          <a:blip r:embed="rId3" cstate="print"/>
          <a:srcRect/>
          <a:stretch>
            <a:fillRect/>
          </a:stretch>
        </p:blipFill>
        <p:spPr bwMode="auto">
          <a:xfrm>
            <a:off x="304800" y="438150"/>
            <a:ext cx="8583613" cy="5734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1" name="Picture 2" descr="http://daphne.palomar.edu/ais100/map-Indian-removal.jpg"/>
          <p:cNvPicPr>
            <a:picLocks noChangeAspect="1" noChangeArrowheads="1"/>
          </p:cNvPicPr>
          <p:nvPr/>
        </p:nvPicPr>
        <p:blipFill>
          <a:blip r:embed="rId3" cstate="print">
            <a:grayscl/>
          </a:blip>
          <a:srcRect l="1997" t="6192" r="3120" b="5882"/>
          <a:stretch>
            <a:fillRect/>
          </a:stretch>
        </p:blipFill>
        <p:spPr bwMode="auto">
          <a:xfrm>
            <a:off x="0" y="0"/>
            <a:ext cx="9144000" cy="6834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Title 1"/>
          <p:cNvSpPr>
            <a:spLocks noGrp="1"/>
          </p:cNvSpPr>
          <p:nvPr>
            <p:ph type="title" idx="4294967295"/>
          </p:nvPr>
        </p:nvSpPr>
        <p:spPr>
          <a:xfrm>
            <a:off x="152400" y="2209800"/>
            <a:ext cx="8763000" cy="1295400"/>
          </a:xfrm>
        </p:spPr>
        <p:txBody>
          <a:bodyPr/>
          <a:lstStyle/>
          <a:p>
            <a:r>
              <a:rPr lang="en-US" sz="3600" smtClean="0"/>
              <a:t>Challenges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4" descr="File:Andrew jackson head.jpg">
            <a:hlinkClick r:id="rId3"/>
          </p:cNvPr>
          <p:cNvPicPr>
            <a:picLocks noChangeAspect="1" noChangeArrowheads="1"/>
          </p:cNvPicPr>
          <p:nvPr/>
        </p:nvPicPr>
        <p:blipFill>
          <a:blip r:embed="rId4" cstate="print"/>
          <a:srcRect/>
          <a:stretch>
            <a:fillRect/>
          </a:stretch>
        </p:blipFill>
        <p:spPr bwMode="auto">
          <a:xfrm>
            <a:off x="2505076" y="1332400"/>
            <a:ext cx="4133849" cy="5020775"/>
          </a:xfrm>
          <a:prstGeom prst="rect">
            <a:avLst/>
          </a:prstGeom>
          <a:noFill/>
          <a:ln w="9525">
            <a:noFill/>
            <a:miter lim="800000"/>
            <a:headEnd/>
            <a:tailEnd/>
          </a:ln>
        </p:spPr>
      </p:pic>
      <p:sp>
        <p:nvSpPr>
          <p:cNvPr id="3" name="Title 2"/>
          <p:cNvSpPr>
            <a:spLocks noGrp="1"/>
          </p:cNvSpPr>
          <p:nvPr>
            <p:ph type="title"/>
          </p:nvPr>
        </p:nvSpPr>
        <p:spPr/>
        <p:txBody>
          <a:bodyPr/>
          <a:lstStyle/>
          <a:p>
            <a:r>
              <a:rPr lang="en-US" dirty="0" smtClean="0"/>
              <a:t>Andrew Jackson</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2" descr="http://daphne.palomar.edu/ais100/map-Indian-removal.jpg"/>
          <p:cNvPicPr>
            <a:picLocks noChangeAspect="1" noChangeArrowheads="1"/>
          </p:cNvPicPr>
          <p:nvPr/>
        </p:nvPicPr>
        <p:blipFill>
          <a:blip r:embed="rId3" cstate="print">
            <a:grayscl/>
          </a:blip>
          <a:srcRect l="2686" t="6302" r="2434" b="5463"/>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US" smtClean="0"/>
              <a:t>The Choctaws</a:t>
            </a:r>
          </a:p>
        </p:txBody>
      </p:sp>
      <p:pic>
        <p:nvPicPr>
          <p:cNvPr id="22530" name="Picture 2" descr="http://www.girlytwitter.com/source/dancing_rabbit_in_field.jpg"/>
          <p:cNvPicPr>
            <a:picLocks noChangeAspect="1" noChangeArrowheads="1"/>
          </p:cNvPicPr>
          <p:nvPr/>
        </p:nvPicPr>
        <p:blipFill>
          <a:blip r:embed="rId3" cstate="print"/>
          <a:srcRect/>
          <a:stretch>
            <a:fillRect/>
          </a:stretch>
        </p:blipFill>
        <p:spPr bwMode="auto">
          <a:xfrm>
            <a:off x="1174750" y="1320800"/>
            <a:ext cx="6794500" cy="5095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ular Callout 3"/>
          <p:cNvSpPr/>
          <p:nvPr/>
        </p:nvSpPr>
        <p:spPr>
          <a:xfrm>
            <a:off x="933450" y="1627188"/>
            <a:ext cx="4175125" cy="2773362"/>
          </a:xfrm>
          <a:prstGeom prst="wedgeRectCallo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000" dirty="0">
                <a:solidFill>
                  <a:schemeClr val="tx1"/>
                </a:solidFill>
              </a:rPr>
              <a:t>(one group) “Walked for 24 hours barefoot through the snow and ice.” (before reaching shelter)</a:t>
            </a:r>
          </a:p>
        </p:txBody>
      </p:sp>
      <p:sp>
        <p:nvSpPr>
          <p:cNvPr id="24578" name="TextBox 4"/>
          <p:cNvSpPr txBox="1">
            <a:spLocks noChangeArrowheads="1"/>
          </p:cNvSpPr>
          <p:nvPr/>
        </p:nvSpPr>
        <p:spPr bwMode="auto">
          <a:xfrm>
            <a:off x="2574925" y="4754563"/>
            <a:ext cx="5486400" cy="369887"/>
          </a:xfrm>
          <a:prstGeom prst="rect">
            <a:avLst/>
          </a:prstGeom>
          <a:noFill/>
          <a:ln w="9525">
            <a:noFill/>
            <a:miter lim="800000"/>
            <a:headEnd/>
            <a:tailEnd/>
          </a:ln>
        </p:spPr>
        <p:txBody>
          <a:bodyPr>
            <a:spAutoFit/>
          </a:bodyPr>
          <a:lstStyle/>
          <a:p>
            <a:r>
              <a:rPr lang="en-US">
                <a:latin typeface="Georgia" pitchFamily="18" charset="0"/>
              </a:rPr>
              <a:t>Army Lieutenant watching the Choctaw removal</a:t>
            </a:r>
          </a:p>
        </p:txBody>
      </p:sp>
      <p:sp>
        <p:nvSpPr>
          <p:cNvPr id="24579" name="Title 5"/>
          <p:cNvSpPr>
            <a:spLocks noGrp="1"/>
          </p:cNvSpPr>
          <p:nvPr>
            <p:ph type="title"/>
          </p:nvPr>
        </p:nvSpPr>
        <p:spPr/>
        <p:txBody>
          <a:bodyPr/>
          <a:lstStyle/>
          <a:p>
            <a:r>
              <a:rPr lang="en-US" smtClean="0"/>
              <a:t>The Choctaws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Picture 2" descr="http://solar.calfinder.com/blog/wp-content/uploads/2010/02/government-pays-solar-power.jpg"/>
          <p:cNvPicPr>
            <a:picLocks noChangeAspect="1" noChangeArrowheads="1"/>
          </p:cNvPicPr>
          <p:nvPr/>
        </p:nvPicPr>
        <p:blipFill>
          <a:blip r:embed="rId3" cstate="print"/>
          <a:srcRect/>
          <a:stretch>
            <a:fillRect/>
          </a:stretch>
        </p:blipFill>
        <p:spPr bwMode="auto">
          <a:xfrm>
            <a:off x="1093788" y="1343025"/>
            <a:ext cx="6956425" cy="5008563"/>
          </a:xfrm>
          <a:prstGeom prst="rect">
            <a:avLst/>
          </a:prstGeom>
          <a:noFill/>
          <a:ln w="9525">
            <a:noFill/>
            <a:miter lim="800000"/>
            <a:headEnd/>
            <a:tailEnd/>
          </a:ln>
        </p:spPr>
      </p:pic>
      <p:sp>
        <p:nvSpPr>
          <p:cNvPr id="26626" name="Title 4"/>
          <p:cNvSpPr>
            <a:spLocks noGrp="1"/>
          </p:cNvSpPr>
          <p:nvPr>
            <p:ph type="title"/>
          </p:nvPr>
        </p:nvSpPr>
        <p:spPr/>
        <p:txBody>
          <a:bodyPr/>
          <a:lstStyle/>
          <a:p>
            <a:r>
              <a:rPr lang="en-US" smtClean="0"/>
              <a:t>The Chickasaws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r>
              <a:rPr lang="en-US" smtClean="0"/>
              <a:t>The Creeks</a:t>
            </a:r>
          </a:p>
        </p:txBody>
      </p:sp>
      <p:pic>
        <p:nvPicPr>
          <p:cNvPr id="28674" name="Picture 2" descr="http://www.trueswords.com/images/prod/c/true_swords_razor_sharp_knife_540.jpg"/>
          <p:cNvPicPr>
            <a:picLocks noChangeAspect="1" noChangeArrowheads="1"/>
          </p:cNvPicPr>
          <p:nvPr/>
        </p:nvPicPr>
        <p:blipFill>
          <a:blip r:embed="rId3" cstate="print"/>
          <a:srcRect/>
          <a:stretch>
            <a:fillRect/>
          </a:stretch>
        </p:blipFill>
        <p:spPr bwMode="auto">
          <a:xfrm>
            <a:off x="2212975" y="1608138"/>
            <a:ext cx="4695825" cy="4695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2" descr="http://www.financialassociates.co.uk/Portals/11/Wills-%20Suit%20signing%20document.jpg"/>
          <p:cNvPicPr>
            <a:picLocks noChangeAspect="1" noChangeArrowheads="1"/>
          </p:cNvPicPr>
          <p:nvPr/>
        </p:nvPicPr>
        <p:blipFill>
          <a:blip r:embed="rId3" cstate="print"/>
          <a:srcRect/>
          <a:stretch>
            <a:fillRect/>
          </a:stretch>
        </p:blipFill>
        <p:spPr bwMode="auto">
          <a:xfrm>
            <a:off x="2894013" y="1316038"/>
            <a:ext cx="3355975" cy="5013325"/>
          </a:xfrm>
          <a:prstGeom prst="rect">
            <a:avLst/>
          </a:prstGeom>
          <a:noFill/>
          <a:ln w="9525">
            <a:noFill/>
            <a:miter lim="800000"/>
            <a:headEnd/>
            <a:tailEnd/>
          </a:ln>
        </p:spPr>
      </p:pic>
      <p:sp>
        <p:nvSpPr>
          <p:cNvPr id="30722" name="Title 2"/>
          <p:cNvSpPr>
            <a:spLocks noGrp="1"/>
          </p:cNvSpPr>
          <p:nvPr>
            <p:ph type="title"/>
          </p:nvPr>
        </p:nvSpPr>
        <p:spPr/>
        <p:txBody>
          <a:bodyPr/>
          <a:lstStyle/>
          <a:p>
            <a:r>
              <a:rPr lang="en-US" smtClean="0"/>
              <a:t>The Creeks</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1068</TotalTime>
  <Words>1005</Words>
  <Application>Microsoft Office PowerPoint</Application>
  <PresentationFormat>On-screen Show (4:3)</PresentationFormat>
  <Paragraphs>79</Paragraphs>
  <Slides>28</Slides>
  <Notes>27</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Civic</vt:lpstr>
      <vt:lpstr>Forced Movement:  The Indian Removal Act</vt:lpstr>
      <vt:lpstr>Objective</vt:lpstr>
      <vt:lpstr>Andrew Jackson</vt:lpstr>
      <vt:lpstr>Slide 4</vt:lpstr>
      <vt:lpstr>The Choctaws</vt:lpstr>
      <vt:lpstr>The Choctaws</vt:lpstr>
      <vt:lpstr>The Chickasaws</vt:lpstr>
      <vt:lpstr>The Creeks</vt:lpstr>
      <vt:lpstr>The Creeks</vt:lpstr>
      <vt:lpstr>The Seminoles</vt:lpstr>
      <vt:lpstr>The Cherokees</vt:lpstr>
      <vt:lpstr>Slide 12</vt:lpstr>
      <vt:lpstr>Slide 13</vt:lpstr>
      <vt:lpstr>The Trail of Tears</vt:lpstr>
      <vt:lpstr>Trail of Tears</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Challenges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Forced Movements:  The Indian Removal Act</dc:title>
  <dc:creator>Laura</dc:creator>
  <cp:lastModifiedBy>Mount Lebanon School District</cp:lastModifiedBy>
  <cp:revision>32</cp:revision>
  <dcterms:created xsi:type="dcterms:W3CDTF">2011-02-09T20:41:57Z</dcterms:created>
  <dcterms:modified xsi:type="dcterms:W3CDTF">2011-03-07T16:57:29Z</dcterms:modified>
</cp:coreProperties>
</file>